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6" r:id="rId2"/>
    <p:sldId id="256" r:id="rId3"/>
    <p:sldId id="257" r:id="rId4"/>
    <p:sldId id="258" r:id="rId5"/>
    <p:sldId id="265" r:id="rId6"/>
    <p:sldId id="259" r:id="rId7"/>
    <p:sldId id="260" r:id="rId8"/>
    <p:sldId id="261" r:id="rId9"/>
    <p:sldId id="267" r:id="rId10"/>
    <p:sldId id="262" r:id="rId11"/>
    <p:sldId id="263" r:id="rId12"/>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116" d="100"/>
          <a:sy n="116" d="100"/>
        </p:scale>
        <p:origin x="2178"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3277DF-046B-422D-A39D-8606F7CBB36F}" type="doc">
      <dgm:prSet loTypeId="urn:microsoft.com/office/officeart/2005/8/layout/default#1" loCatId="list" qsTypeId="urn:microsoft.com/office/officeart/2005/8/quickstyle/simple1#1" qsCatId="simple" csTypeId="urn:microsoft.com/office/officeart/2005/8/colors/accent1_2#1" csCatId="accent1" phldr="1"/>
      <dgm:spPr/>
      <dgm:t>
        <a:bodyPr/>
        <a:lstStyle/>
        <a:p>
          <a:endParaRPr lang="en-GB"/>
        </a:p>
      </dgm:t>
    </dgm:pt>
    <dgm:pt modelId="{F25F5718-5A69-41DB-B7AC-920D5368E04B}">
      <dgm:prSet phldrT="[Text]"/>
      <dgm:spPr/>
      <dgm:t>
        <a:bodyPr/>
        <a:lstStyle/>
        <a:p>
          <a:r>
            <a:rPr lang="en-GB" dirty="0" smtClean="0"/>
            <a:t>Courses on offer</a:t>
          </a:r>
          <a:endParaRPr lang="en-GB" dirty="0"/>
        </a:p>
      </dgm:t>
    </dgm:pt>
    <dgm:pt modelId="{092DDA9C-5C2A-45F0-BE3B-C5B9D69C2AD0}" type="parTrans" cxnId="{5A5FC24A-BFD3-4F58-88DB-5F283BD56315}">
      <dgm:prSet/>
      <dgm:spPr/>
      <dgm:t>
        <a:bodyPr/>
        <a:lstStyle/>
        <a:p>
          <a:endParaRPr lang="en-GB"/>
        </a:p>
      </dgm:t>
    </dgm:pt>
    <dgm:pt modelId="{E29C9928-8CC9-4E4B-B8BC-9C30B2D96668}" type="sibTrans" cxnId="{5A5FC24A-BFD3-4F58-88DB-5F283BD56315}">
      <dgm:prSet/>
      <dgm:spPr/>
      <dgm:t>
        <a:bodyPr/>
        <a:lstStyle/>
        <a:p>
          <a:endParaRPr lang="en-GB"/>
        </a:p>
      </dgm:t>
    </dgm:pt>
    <dgm:pt modelId="{DC0273A3-8302-4FAE-BFE4-9E6B6E898B39}">
      <dgm:prSet phldrT="[Text]"/>
      <dgm:spPr/>
      <dgm:t>
        <a:bodyPr/>
        <a:lstStyle/>
        <a:p>
          <a:r>
            <a:rPr lang="en-GB" dirty="0" smtClean="0"/>
            <a:t>Sports Leaders Award</a:t>
          </a:r>
        </a:p>
        <a:p>
          <a:r>
            <a:rPr lang="en-GB" dirty="0" err="1" smtClean="0"/>
            <a:t>Dof</a:t>
          </a:r>
          <a:r>
            <a:rPr lang="en-GB" dirty="0" smtClean="0"/>
            <a:t> E</a:t>
          </a:r>
        </a:p>
        <a:p>
          <a:r>
            <a:rPr lang="en-GB" dirty="0" smtClean="0"/>
            <a:t>Clubs</a:t>
          </a:r>
          <a:endParaRPr lang="en-GB" dirty="0"/>
        </a:p>
      </dgm:t>
    </dgm:pt>
    <dgm:pt modelId="{A7F71E54-73D9-4E98-9FD6-DF23D0C6FF78}" type="parTrans" cxnId="{11248030-171A-43A6-9921-E072D023663A}">
      <dgm:prSet/>
      <dgm:spPr/>
      <dgm:t>
        <a:bodyPr/>
        <a:lstStyle/>
        <a:p>
          <a:endParaRPr lang="en-GB"/>
        </a:p>
      </dgm:t>
    </dgm:pt>
    <dgm:pt modelId="{41BA50B7-9F23-42B7-B208-609A3DCA22B6}" type="sibTrans" cxnId="{11248030-171A-43A6-9921-E072D023663A}">
      <dgm:prSet/>
      <dgm:spPr/>
      <dgm:t>
        <a:bodyPr/>
        <a:lstStyle/>
        <a:p>
          <a:endParaRPr lang="en-GB"/>
        </a:p>
      </dgm:t>
    </dgm:pt>
    <dgm:pt modelId="{E91ECEB9-910B-4ED7-A6AA-A9A1AE244B9C}">
      <dgm:prSet phldrT="[Text]"/>
      <dgm:spPr/>
      <dgm:t>
        <a:bodyPr/>
        <a:lstStyle/>
        <a:p>
          <a:r>
            <a:rPr lang="en-GB" dirty="0" smtClean="0"/>
            <a:t>Work  Experience</a:t>
          </a:r>
          <a:endParaRPr lang="en-GB" dirty="0"/>
        </a:p>
      </dgm:t>
    </dgm:pt>
    <dgm:pt modelId="{9658C628-E65C-4D4C-8FC8-BEBD6548DB40}" type="sibTrans" cxnId="{343F49CA-78C4-4481-9BCC-690A730BAB96}">
      <dgm:prSet/>
      <dgm:spPr/>
      <dgm:t>
        <a:bodyPr/>
        <a:lstStyle/>
        <a:p>
          <a:endParaRPr lang="en-GB"/>
        </a:p>
      </dgm:t>
    </dgm:pt>
    <dgm:pt modelId="{9E870746-92F0-49BC-8C7B-3887C07A5FC5}" type="parTrans" cxnId="{343F49CA-78C4-4481-9BCC-690A730BAB96}">
      <dgm:prSet/>
      <dgm:spPr/>
      <dgm:t>
        <a:bodyPr/>
        <a:lstStyle/>
        <a:p>
          <a:endParaRPr lang="en-GB"/>
        </a:p>
      </dgm:t>
    </dgm:pt>
    <dgm:pt modelId="{5F81C4BA-5961-4942-AC03-78256D48AB50}">
      <dgm:prSet phldrT="[Text]"/>
      <dgm:spPr/>
      <dgm:t>
        <a:bodyPr/>
        <a:lstStyle/>
        <a:p>
          <a:r>
            <a:rPr lang="en-GB" dirty="0" smtClean="0"/>
            <a:t>Social life in 6</a:t>
          </a:r>
          <a:r>
            <a:rPr lang="en-GB" baseline="30000" dirty="0" smtClean="0"/>
            <a:t>th</a:t>
          </a:r>
          <a:r>
            <a:rPr lang="en-GB" dirty="0" smtClean="0"/>
            <a:t> form </a:t>
          </a:r>
          <a:endParaRPr lang="en-GB" dirty="0"/>
        </a:p>
      </dgm:t>
    </dgm:pt>
    <dgm:pt modelId="{AC03F1AB-6467-48E6-A42D-6D436E3833AB}" type="sibTrans" cxnId="{E005B497-F2E2-40CC-B368-8DDA01E09689}">
      <dgm:prSet/>
      <dgm:spPr/>
      <dgm:t>
        <a:bodyPr/>
        <a:lstStyle/>
        <a:p>
          <a:endParaRPr lang="en-GB"/>
        </a:p>
      </dgm:t>
    </dgm:pt>
    <dgm:pt modelId="{CD96FB99-3CA9-4824-8C8D-158B7AB94827}" type="parTrans" cxnId="{E005B497-F2E2-40CC-B368-8DDA01E09689}">
      <dgm:prSet/>
      <dgm:spPr/>
      <dgm:t>
        <a:bodyPr/>
        <a:lstStyle/>
        <a:p>
          <a:endParaRPr lang="en-GB"/>
        </a:p>
      </dgm:t>
    </dgm:pt>
    <dgm:pt modelId="{1D3AB3D0-E61D-4EA9-ADBE-1DC8A96A1663}" type="pres">
      <dgm:prSet presAssocID="{513277DF-046B-422D-A39D-8606F7CBB36F}" presName="diagram" presStyleCnt="0">
        <dgm:presLayoutVars>
          <dgm:dir/>
          <dgm:resizeHandles val="exact"/>
        </dgm:presLayoutVars>
      </dgm:prSet>
      <dgm:spPr/>
      <dgm:t>
        <a:bodyPr/>
        <a:lstStyle/>
        <a:p>
          <a:endParaRPr lang="en-GB"/>
        </a:p>
      </dgm:t>
    </dgm:pt>
    <dgm:pt modelId="{8B1CA251-B79E-4CBD-9F4B-293CA72C79C0}" type="pres">
      <dgm:prSet presAssocID="{F25F5718-5A69-41DB-B7AC-920D5368E04B}" presName="node" presStyleLbl="node1" presStyleIdx="0" presStyleCnt="4">
        <dgm:presLayoutVars>
          <dgm:bulletEnabled val="1"/>
        </dgm:presLayoutVars>
      </dgm:prSet>
      <dgm:spPr/>
      <dgm:t>
        <a:bodyPr/>
        <a:lstStyle/>
        <a:p>
          <a:endParaRPr lang="en-GB"/>
        </a:p>
      </dgm:t>
    </dgm:pt>
    <dgm:pt modelId="{317C1192-8982-46CF-8470-3F88241A078C}" type="pres">
      <dgm:prSet presAssocID="{E29C9928-8CC9-4E4B-B8BC-9C30B2D96668}" presName="sibTrans" presStyleCnt="0"/>
      <dgm:spPr/>
    </dgm:pt>
    <dgm:pt modelId="{8294B6EA-5468-480D-B77C-CAE61F6ED8DB}" type="pres">
      <dgm:prSet presAssocID="{E91ECEB9-910B-4ED7-A6AA-A9A1AE244B9C}" presName="node" presStyleLbl="node1" presStyleIdx="1" presStyleCnt="4" custLinFactNeighborX="8023" custLinFactNeighborY="5749">
        <dgm:presLayoutVars>
          <dgm:bulletEnabled val="1"/>
        </dgm:presLayoutVars>
      </dgm:prSet>
      <dgm:spPr/>
      <dgm:t>
        <a:bodyPr/>
        <a:lstStyle/>
        <a:p>
          <a:endParaRPr lang="en-GB"/>
        </a:p>
      </dgm:t>
    </dgm:pt>
    <dgm:pt modelId="{3A120027-F501-4416-B2AC-CE2C5A4BDA66}" type="pres">
      <dgm:prSet presAssocID="{9658C628-E65C-4D4C-8FC8-BEBD6548DB40}" presName="sibTrans" presStyleCnt="0"/>
      <dgm:spPr/>
    </dgm:pt>
    <dgm:pt modelId="{ED515975-B151-46B8-B17B-ACAC18606A29}" type="pres">
      <dgm:prSet presAssocID="{DC0273A3-8302-4FAE-BFE4-9E6B6E898B39}" presName="node" presStyleLbl="node1" presStyleIdx="2" presStyleCnt="4">
        <dgm:presLayoutVars>
          <dgm:bulletEnabled val="1"/>
        </dgm:presLayoutVars>
      </dgm:prSet>
      <dgm:spPr/>
      <dgm:t>
        <a:bodyPr/>
        <a:lstStyle/>
        <a:p>
          <a:endParaRPr lang="en-GB"/>
        </a:p>
      </dgm:t>
    </dgm:pt>
    <dgm:pt modelId="{8CF03CE4-E7DD-427B-BF1E-B286965BB5B0}" type="pres">
      <dgm:prSet presAssocID="{41BA50B7-9F23-42B7-B208-609A3DCA22B6}" presName="sibTrans" presStyleCnt="0"/>
      <dgm:spPr/>
    </dgm:pt>
    <dgm:pt modelId="{CF93FDE9-7B52-47DE-8EE8-F8D05AF2F5E5}" type="pres">
      <dgm:prSet presAssocID="{5F81C4BA-5961-4942-AC03-78256D48AB50}" presName="node" presStyleLbl="node1" presStyleIdx="3" presStyleCnt="4" custLinFactNeighborX="-826" custLinFactNeighborY="-2931">
        <dgm:presLayoutVars>
          <dgm:bulletEnabled val="1"/>
        </dgm:presLayoutVars>
      </dgm:prSet>
      <dgm:spPr/>
      <dgm:t>
        <a:bodyPr/>
        <a:lstStyle/>
        <a:p>
          <a:endParaRPr lang="en-GB"/>
        </a:p>
      </dgm:t>
    </dgm:pt>
  </dgm:ptLst>
  <dgm:cxnLst>
    <dgm:cxn modelId="{5A5FC24A-BFD3-4F58-88DB-5F283BD56315}" srcId="{513277DF-046B-422D-A39D-8606F7CBB36F}" destId="{F25F5718-5A69-41DB-B7AC-920D5368E04B}" srcOrd="0" destOrd="0" parTransId="{092DDA9C-5C2A-45F0-BE3B-C5B9D69C2AD0}" sibTransId="{E29C9928-8CC9-4E4B-B8BC-9C30B2D96668}"/>
    <dgm:cxn modelId="{91B28089-2018-43C9-A80F-C6BAAB3C0693}" type="presOf" srcId="{DC0273A3-8302-4FAE-BFE4-9E6B6E898B39}" destId="{ED515975-B151-46B8-B17B-ACAC18606A29}" srcOrd="0" destOrd="0" presId="urn:microsoft.com/office/officeart/2005/8/layout/default#1"/>
    <dgm:cxn modelId="{11248030-171A-43A6-9921-E072D023663A}" srcId="{513277DF-046B-422D-A39D-8606F7CBB36F}" destId="{DC0273A3-8302-4FAE-BFE4-9E6B6E898B39}" srcOrd="2" destOrd="0" parTransId="{A7F71E54-73D9-4E98-9FD6-DF23D0C6FF78}" sibTransId="{41BA50B7-9F23-42B7-B208-609A3DCA22B6}"/>
    <dgm:cxn modelId="{C58DEC16-CFD5-4331-B6FA-EF63E623BC2E}" type="presOf" srcId="{F25F5718-5A69-41DB-B7AC-920D5368E04B}" destId="{8B1CA251-B79E-4CBD-9F4B-293CA72C79C0}" srcOrd="0" destOrd="0" presId="urn:microsoft.com/office/officeart/2005/8/layout/default#1"/>
    <dgm:cxn modelId="{25F89106-9FC6-4DA7-812F-6A59E1A82D17}" type="presOf" srcId="{E91ECEB9-910B-4ED7-A6AA-A9A1AE244B9C}" destId="{8294B6EA-5468-480D-B77C-CAE61F6ED8DB}" srcOrd="0" destOrd="0" presId="urn:microsoft.com/office/officeart/2005/8/layout/default#1"/>
    <dgm:cxn modelId="{343F49CA-78C4-4481-9BCC-690A730BAB96}" srcId="{513277DF-046B-422D-A39D-8606F7CBB36F}" destId="{E91ECEB9-910B-4ED7-A6AA-A9A1AE244B9C}" srcOrd="1" destOrd="0" parTransId="{9E870746-92F0-49BC-8C7B-3887C07A5FC5}" sibTransId="{9658C628-E65C-4D4C-8FC8-BEBD6548DB40}"/>
    <dgm:cxn modelId="{F25D2105-4C05-42D3-95C0-8B619BC9D65B}" type="presOf" srcId="{513277DF-046B-422D-A39D-8606F7CBB36F}" destId="{1D3AB3D0-E61D-4EA9-ADBE-1DC8A96A1663}" srcOrd="0" destOrd="0" presId="urn:microsoft.com/office/officeart/2005/8/layout/default#1"/>
    <dgm:cxn modelId="{6EF39780-4A11-4567-A75C-8EB6EF20C016}" type="presOf" srcId="{5F81C4BA-5961-4942-AC03-78256D48AB50}" destId="{CF93FDE9-7B52-47DE-8EE8-F8D05AF2F5E5}" srcOrd="0" destOrd="0" presId="urn:microsoft.com/office/officeart/2005/8/layout/default#1"/>
    <dgm:cxn modelId="{E005B497-F2E2-40CC-B368-8DDA01E09689}" srcId="{513277DF-046B-422D-A39D-8606F7CBB36F}" destId="{5F81C4BA-5961-4942-AC03-78256D48AB50}" srcOrd="3" destOrd="0" parTransId="{CD96FB99-3CA9-4824-8C8D-158B7AB94827}" sibTransId="{AC03F1AB-6467-48E6-A42D-6D436E3833AB}"/>
    <dgm:cxn modelId="{513E56AF-AC8D-4688-A0D2-4364300F5300}" type="presParOf" srcId="{1D3AB3D0-E61D-4EA9-ADBE-1DC8A96A1663}" destId="{8B1CA251-B79E-4CBD-9F4B-293CA72C79C0}" srcOrd="0" destOrd="0" presId="urn:microsoft.com/office/officeart/2005/8/layout/default#1"/>
    <dgm:cxn modelId="{BE5FAED8-F2D5-4A82-B281-1C5A5147911A}" type="presParOf" srcId="{1D3AB3D0-E61D-4EA9-ADBE-1DC8A96A1663}" destId="{317C1192-8982-46CF-8470-3F88241A078C}" srcOrd="1" destOrd="0" presId="urn:microsoft.com/office/officeart/2005/8/layout/default#1"/>
    <dgm:cxn modelId="{14F92634-EBF0-4C2F-A01F-6299799D5AD1}" type="presParOf" srcId="{1D3AB3D0-E61D-4EA9-ADBE-1DC8A96A1663}" destId="{8294B6EA-5468-480D-B77C-CAE61F6ED8DB}" srcOrd="2" destOrd="0" presId="urn:microsoft.com/office/officeart/2005/8/layout/default#1"/>
    <dgm:cxn modelId="{66362C91-34C6-48D9-A75F-5A3AA5B84C55}" type="presParOf" srcId="{1D3AB3D0-E61D-4EA9-ADBE-1DC8A96A1663}" destId="{3A120027-F501-4416-B2AC-CE2C5A4BDA66}" srcOrd="3" destOrd="0" presId="urn:microsoft.com/office/officeart/2005/8/layout/default#1"/>
    <dgm:cxn modelId="{EF5DC067-7ACF-450E-A52B-091CA1A8AE19}" type="presParOf" srcId="{1D3AB3D0-E61D-4EA9-ADBE-1DC8A96A1663}" destId="{ED515975-B151-46B8-B17B-ACAC18606A29}" srcOrd="4" destOrd="0" presId="urn:microsoft.com/office/officeart/2005/8/layout/default#1"/>
    <dgm:cxn modelId="{98DCB6AD-A2D9-4F95-843F-D9E5E9CF97FC}" type="presParOf" srcId="{1D3AB3D0-E61D-4EA9-ADBE-1DC8A96A1663}" destId="{8CF03CE4-E7DD-427B-BF1E-B286965BB5B0}" srcOrd="5" destOrd="0" presId="urn:microsoft.com/office/officeart/2005/8/layout/default#1"/>
    <dgm:cxn modelId="{36B845D0-62A2-460B-A71F-EC976A9B68A2}" type="presParOf" srcId="{1D3AB3D0-E61D-4EA9-ADBE-1DC8A96A1663}" destId="{CF93FDE9-7B52-47DE-8EE8-F8D05AF2F5E5}" srcOrd="6"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135FC252-01E1-4E1D-AD25-3355F863E0CA}" type="datetimeFigureOut">
              <a:rPr lang="en-GB"/>
              <a:pPr>
                <a:defRPr/>
              </a:pPr>
              <a:t>30/01/2019</a:t>
            </a:fld>
            <a:endParaRPr lang="en-GB"/>
          </a:p>
        </p:txBody>
      </p:sp>
      <p:sp>
        <p:nvSpPr>
          <p:cNvPr id="5" name="Footer Placeholder 18"/>
          <p:cNvSpPr>
            <a:spLocks noGrp="1"/>
          </p:cNvSpPr>
          <p:nvPr>
            <p:ph type="ftr" sz="quarter" idx="11"/>
          </p:nvPr>
        </p:nvSpPr>
        <p:spPr/>
        <p:txBody>
          <a:bodyPr/>
          <a:lstStyle>
            <a:lvl1pPr>
              <a:defRPr/>
            </a:lvl1pPr>
          </a:lstStyle>
          <a:p>
            <a:pPr>
              <a:defRPr/>
            </a:pPr>
            <a:endParaRPr lang="en-GB"/>
          </a:p>
        </p:txBody>
      </p:sp>
      <p:sp>
        <p:nvSpPr>
          <p:cNvPr id="6" name="Slide Number Placeholder 26"/>
          <p:cNvSpPr>
            <a:spLocks noGrp="1"/>
          </p:cNvSpPr>
          <p:nvPr>
            <p:ph type="sldNum" sz="quarter" idx="12"/>
          </p:nvPr>
        </p:nvSpPr>
        <p:spPr/>
        <p:txBody>
          <a:bodyPr/>
          <a:lstStyle>
            <a:lvl1pPr>
              <a:defRPr/>
            </a:lvl1pPr>
          </a:lstStyle>
          <a:p>
            <a:pPr>
              <a:defRPr/>
            </a:pPr>
            <a:fld id="{09154AF6-377B-4A07-999D-D2C7458B1298}" type="slidenum">
              <a:rPr lang="en-GB"/>
              <a:pPr>
                <a:defRPr/>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9B191963-3774-4D72-92B6-B5EDC60FBDEB}" type="datetimeFigureOut">
              <a:rPr lang="en-GB"/>
              <a:pPr>
                <a:defRPr/>
              </a:pPr>
              <a:t>30/01/2019</a:t>
            </a:fld>
            <a:endParaRPr lang="en-GB"/>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pPr>
              <a:defRPr/>
            </a:pPr>
            <a:fld id="{DC17B6EF-E071-4939-B0CC-ED4C5A3A176E}"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C52481B6-6C67-45ED-860D-3E8C340F74C1}" type="datetimeFigureOut">
              <a:rPr lang="en-GB"/>
              <a:pPr>
                <a:defRPr/>
              </a:pPr>
              <a:t>30/01/2019</a:t>
            </a:fld>
            <a:endParaRPr lang="en-GB"/>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pPr>
              <a:defRPr/>
            </a:pPr>
            <a:fld id="{77D26F8A-CB1C-4DDC-9F16-AFCC1C9B1650}"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61A02084-3510-464D-B642-F55BDD8313A4}" type="datetimeFigureOut">
              <a:rPr lang="en-GB"/>
              <a:pPr>
                <a:defRPr/>
              </a:pPr>
              <a:t>30/01/2019</a:t>
            </a:fld>
            <a:endParaRPr lang="en-GB"/>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pPr>
              <a:defRPr/>
            </a:pPr>
            <a:fld id="{F3CCFB69-5764-4C7E-8C27-58A2ECE9EF7E}"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81584C6-AA28-40BB-8F85-65594DF6C900}" type="datetimeFigureOut">
              <a:rPr lang="en-GB"/>
              <a:pPr>
                <a:defRPr/>
              </a:pPr>
              <a:t>30/01/2019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ECA7E5B-3808-4069-B0F7-5DB7A7274F95}" type="slidenum">
              <a:rPr lang="en-GB"/>
              <a:pPr>
                <a:defRPr/>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26BD1EF6-CB0B-470C-BEFC-58042F24FCB9}" type="datetimeFigureOut">
              <a:rPr lang="en-GB"/>
              <a:pPr>
                <a:defRPr/>
              </a:pPr>
              <a:t>30/01/2019</a:t>
            </a:fld>
            <a:endParaRPr lang="en-GB"/>
          </a:p>
        </p:txBody>
      </p:sp>
      <p:sp>
        <p:nvSpPr>
          <p:cNvPr id="6" name="Footer Placeholder 21"/>
          <p:cNvSpPr>
            <a:spLocks noGrp="1"/>
          </p:cNvSpPr>
          <p:nvPr>
            <p:ph type="ftr" sz="quarter" idx="11"/>
          </p:nvPr>
        </p:nvSpPr>
        <p:spPr/>
        <p:txBody>
          <a:bodyPr/>
          <a:lstStyle>
            <a:lvl1pPr>
              <a:defRPr/>
            </a:lvl1pPr>
          </a:lstStyle>
          <a:p>
            <a:pPr>
              <a:defRPr/>
            </a:pPr>
            <a:endParaRPr lang="en-GB"/>
          </a:p>
        </p:txBody>
      </p:sp>
      <p:sp>
        <p:nvSpPr>
          <p:cNvPr id="7" name="Slide Number Placeholder 17"/>
          <p:cNvSpPr>
            <a:spLocks noGrp="1"/>
          </p:cNvSpPr>
          <p:nvPr>
            <p:ph type="sldNum" sz="quarter" idx="12"/>
          </p:nvPr>
        </p:nvSpPr>
        <p:spPr/>
        <p:txBody>
          <a:bodyPr/>
          <a:lstStyle>
            <a:lvl1pPr>
              <a:defRPr/>
            </a:lvl1pPr>
          </a:lstStyle>
          <a:p>
            <a:pPr>
              <a:defRPr/>
            </a:pPr>
            <a:fld id="{C2C7BB32-5F87-4E89-8E85-78561A1E89CF}"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F4602433-238A-4D7B-8397-7D3897115E2F}" type="datetimeFigureOut">
              <a:rPr lang="en-GB"/>
              <a:pPr>
                <a:defRPr/>
              </a:pPr>
              <a:t>30/01/2019</a:t>
            </a:fld>
            <a:endParaRPr lang="en-GB"/>
          </a:p>
        </p:txBody>
      </p:sp>
      <p:sp>
        <p:nvSpPr>
          <p:cNvPr id="8" name="Footer Placeholder 21"/>
          <p:cNvSpPr>
            <a:spLocks noGrp="1"/>
          </p:cNvSpPr>
          <p:nvPr>
            <p:ph type="ftr" sz="quarter" idx="11"/>
          </p:nvPr>
        </p:nvSpPr>
        <p:spPr/>
        <p:txBody>
          <a:bodyPr/>
          <a:lstStyle>
            <a:lvl1pPr>
              <a:defRPr/>
            </a:lvl1pPr>
          </a:lstStyle>
          <a:p>
            <a:pPr>
              <a:defRPr/>
            </a:pPr>
            <a:endParaRPr lang="en-GB"/>
          </a:p>
        </p:txBody>
      </p:sp>
      <p:sp>
        <p:nvSpPr>
          <p:cNvPr id="9" name="Slide Number Placeholder 17"/>
          <p:cNvSpPr>
            <a:spLocks noGrp="1"/>
          </p:cNvSpPr>
          <p:nvPr>
            <p:ph type="sldNum" sz="quarter" idx="12"/>
          </p:nvPr>
        </p:nvSpPr>
        <p:spPr/>
        <p:txBody>
          <a:bodyPr/>
          <a:lstStyle>
            <a:lvl1pPr>
              <a:defRPr/>
            </a:lvl1pPr>
          </a:lstStyle>
          <a:p>
            <a:pPr>
              <a:defRPr/>
            </a:pPr>
            <a:fld id="{4EF600B1-0161-4A5B-9A4E-7F42BBF2A7CF}"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BC5DC99D-1B19-48D1-81CF-0D290537C6BD}" type="datetimeFigureOut">
              <a:rPr lang="en-GB"/>
              <a:pPr>
                <a:defRPr/>
              </a:pPr>
              <a:t>30/01/2019</a:t>
            </a:fld>
            <a:endParaRPr lang="en-GB"/>
          </a:p>
        </p:txBody>
      </p:sp>
      <p:sp>
        <p:nvSpPr>
          <p:cNvPr id="4" name="Footer Placeholder 21"/>
          <p:cNvSpPr>
            <a:spLocks noGrp="1"/>
          </p:cNvSpPr>
          <p:nvPr>
            <p:ph type="ftr" sz="quarter" idx="11"/>
          </p:nvPr>
        </p:nvSpPr>
        <p:spPr/>
        <p:txBody>
          <a:bodyPr/>
          <a:lstStyle>
            <a:lvl1pPr>
              <a:defRPr/>
            </a:lvl1pPr>
          </a:lstStyle>
          <a:p>
            <a:pPr>
              <a:defRPr/>
            </a:pPr>
            <a:endParaRPr lang="en-GB"/>
          </a:p>
        </p:txBody>
      </p:sp>
      <p:sp>
        <p:nvSpPr>
          <p:cNvPr id="5" name="Slide Number Placeholder 17"/>
          <p:cNvSpPr>
            <a:spLocks noGrp="1"/>
          </p:cNvSpPr>
          <p:nvPr>
            <p:ph type="sldNum" sz="quarter" idx="12"/>
          </p:nvPr>
        </p:nvSpPr>
        <p:spPr/>
        <p:txBody>
          <a:bodyPr/>
          <a:lstStyle>
            <a:lvl1pPr>
              <a:defRPr/>
            </a:lvl1pPr>
          </a:lstStyle>
          <a:p>
            <a:pPr>
              <a:defRPr/>
            </a:pPr>
            <a:fld id="{D2F0AA63-A230-40FF-9437-19F98B02B793}"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3BEEE10A-9E06-4404-8A24-3236E2D1E712}" type="datetimeFigureOut">
              <a:rPr lang="en-GB"/>
              <a:pPr>
                <a:defRPr/>
              </a:pPr>
              <a:t>30/01/2019</a:t>
            </a:fld>
            <a:endParaRPr lang="en-GB"/>
          </a:p>
        </p:txBody>
      </p:sp>
      <p:sp>
        <p:nvSpPr>
          <p:cNvPr id="3" name="Footer Placeholder 21"/>
          <p:cNvSpPr>
            <a:spLocks noGrp="1"/>
          </p:cNvSpPr>
          <p:nvPr>
            <p:ph type="ftr" sz="quarter" idx="11"/>
          </p:nvPr>
        </p:nvSpPr>
        <p:spPr/>
        <p:txBody>
          <a:bodyPr/>
          <a:lstStyle>
            <a:lvl1pPr>
              <a:defRPr/>
            </a:lvl1pPr>
          </a:lstStyle>
          <a:p>
            <a:pPr>
              <a:defRPr/>
            </a:pPr>
            <a:endParaRPr lang="en-GB"/>
          </a:p>
        </p:txBody>
      </p:sp>
      <p:sp>
        <p:nvSpPr>
          <p:cNvPr id="4" name="Slide Number Placeholder 17"/>
          <p:cNvSpPr>
            <a:spLocks noGrp="1"/>
          </p:cNvSpPr>
          <p:nvPr>
            <p:ph type="sldNum" sz="quarter" idx="12"/>
          </p:nvPr>
        </p:nvSpPr>
        <p:spPr/>
        <p:txBody>
          <a:bodyPr/>
          <a:lstStyle>
            <a:lvl1pPr>
              <a:defRPr/>
            </a:lvl1pPr>
          </a:lstStyle>
          <a:p>
            <a:pPr>
              <a:defRPr/>
            </a:pPr>
            <a:fld id="{5228A5A4-0DB1-467D-A09E-F9F549387D55}"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E971AB5A-77A5-42C0-8067-B3C40A1F6E60}" type="datetimeFigureOut">
              <a:rPr lang="en-GB"/>
              <a:pPr>
                <a:defRPr/>
              </a:pPr>
              <a:t>30/01/2019</a:t>
            </a:fld>
            <a:endParaRPr lang="en-GB"/>
          </a:p>
        </p:txBody>
      </p:sp>
      <p:sp>
        <p:nvSpPr>
          <p:cNvPr id="6" name="Footer Placeholder 21"/>
          <p:cNvSpPr>
            <a:spLocks noGrp="1"/>
          </p:cNvSpPr>
          <p:nvPr>
            <p:ph type="ftr" sz="quarter" idx="11"/>
          </p:nvPr>
        </p:nvSpPr>
        <p:spPr/>
        <p:txBody>
          <a:bodyPr/>
          <a:lstStyle>
            <a:lvl1pPr>
              <a:defRPr/>
            </a:lvl1pPr>
          </a:lstStyle>
          <a:p>
            <a:pPr>
              <a:defRPr/>
            </a:pPr>
            <a:endParaRPr lang="en-GB"/>
          </a:p>
        </p:txBody>
      </p:sp>
      <p:sp>
        <p:nvSpPr>
          <p:cNvPr id="7" name="Slide Number Placeholder 17"/>
          <p:cNvSpPr>
            <a:spLocks noGrp="1"/>
          </p:cNvSpPr>
          <p:nvPr>
            <p:ph type="sldNum" sz="quarter" idx="12"/>
          </p:nvPr>
        </p:nvSpPr>
        <p:spPr/>
        <p:txBody>
          <a:bodyPr/>
          <a:lstStyle>
            <a:lvl1pPr>
              <a:defRPr/>
            </a:lvl1pPr>
          </a:lstStyle>
          <a:p>
            <a:pPr>
              <a:defRPr/>
            </a:pPr>
            <a:fld id="{D10F08BC-EBEC-44A4-8FFE-453C1E5378AF}"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0C2E27FD-DF90-49D9-9C9A-03627B268549}" type="datetimeFigureOut">
              <a:rPr lang="en-GB"/>
              <a:pPr>
                <a:defRPr/>
              </a:pPr>
              <a:t>30/01/2019</a:t>
            </a:fld>
            <a:endParaRPr lang="en-GB"/>
          </a:p>
        </p:txBody>
      </p:sp>
      <p:sp>
        <p:nvSpPr>
          <p:cNvPr id="10" name="Footer Placeholder 5"/>
          <p:cNvSpPr>
            <a:spLocks noGrp="1"/>
          </p:cNvSpPr>
          <p:nvPr>
            <p:ph type="ftr" sz="quarter" idx="11"/>
          </p:nvPr>
        </p:nvSpPr>
        <p:spPr/>
        <p:txBody>
          <a:bodyPr/>
          <a:lstStyle>
            <a:lvl1pPr>
              <a:defRPr/>
            </a:lvl1pPr>
          </a:lstStyle>
          <a:p>
            <a:pPr>
              <a:defRPr/>
            </a:pPr>
            <a:endParaRPr lang="en-GB"/>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6527ED3E-AB3C-429F-892D-2815203F5702}"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F5831C67-96D2-4FD8-AB34-D3B20FA4CF9D}" type="datetimeFigureOut">
              <a:rPr lang="en-GB"/>
              <a:pPr>
                <a:defRPr/>
              </a:pPr>
              <a:t>30/01/2019</a:t>
            </a:fld>
            <a:endParaRPr lang="en-GB"/>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CD21506F-A8F0-4BCE-9751-B451D1CDF0D1}" type="slidenum">
              <a:rPr lang="en-GB"/>
              <a:pPr>
                <a:defRPr/>
              </a:pPr>
              <a:t>‹#›</a:t>
            </a:fld>
            <a:endParaRPr lang="en-GB"/>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lt1" tx1="dk1" bg2="lt2" tx2="dk2" accent1="accent1" accent2="accent2" accent3="accent3" accent4="accent4" accent5="accent5" accent6="accent6" hlink="hlink" folHlink="folHlink"/>
  <p:sldLayoutIdLst>
    <p:sldLayoutId id="2147483684" r:id="rId1"/>
    <p:sldLayoutId id="2147483676" r:id="rId2"/>
    <p:sldLayoutId id="2147483685" r:id="rId3"/>
    <p:sldLayoutId id="2147483677" r:id="rId4"/>
    <p:sldLayoutId id="2147483678" r:id="rId5"/>
    <p:sldLayoutId id="2147483679" r:id="rId6"/>
    <p:sldLayoutId id="2147483680" r:id="rId7"/>
    <p:sldLayoutId id="2147483681" r:id="rId8"/>
    <p:sldLayoutId id="2147483686" r:id="rId9"/>
    <p:sldLayoutId id="2147483682" r:id="rId10"/>
    <p:sldLayoutId id="2147483683"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51.jpeg"/><Relationship Id="rId13" Type="http://schemas.openxmlformats.org/officeDocument/2006/relationships/image" Target="../media/image56.jpeg"/><Relationship Id="rId3" Type="http://schemas.openxmlformats.org/officeDocument/2006/relationships/image" Target="../media/image46.jpeg"/><Relationship Id="rId7" Type="http://schemas.openxmlformats.org/officeDocument/2006/relationships/image" Target="../media/image50.jpeg"/><Relationship Id="rId12" Type="http://schemas.openxmlformats.org/officeDocument/2006/relationships/image" Target="../media/image55.jpeg"/><Relationship Id="rId2" Type="http://schemas.openxmlformats.org/officeDocument/2006/relationships/image" Target="../media/image45.jpeg"/><Relationship Id="rId1" Type="http://schemas.openxmlformats.org/officeDocument/2006/relationships/slideLayout" Target="../slideLayouts/slideLayout2.xml"/><Relationship Id="rId6" Type="http://schemas.openxmlformats.org/officeDocument/2006/relationships/image" Target="../media/image49.jpeg"/><Relationship Id="rId11" Type="http://schemas.openxmlformats.org/officeDocument/2006/relationships/image" Target="../media/image54.jpeg"/><Relationship Id="rId5" Type="http://schemas.openxmlformats.org/officeDocument/2006/relationships/image" Target="../media/image48.jpeg"/><Relationship Id="rId10" Type="http://schemas.openxmlformats.org/officeDocument/2006/relationships/image" Target="../media/image53.jpeg"/><Relationship Id="rId4" Type="http://schemas.openxmlformats.org/officeDocument/2006/relationships/image" Target="../media/image47.jpeg"/><Relationship Id="rId9" Type="http://schemas.openxmlformats.org/officeDocument/2006/relationships/image" Target="../media/image52.jpeg"/><Relationship Id="rId14" Type="http://schemas.openxmlformats.org/officeDocument/2006/relationships/image" Target="../media/image57.jpe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s/_rels/slide7.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 Id="rId9" Type="http://schemas.openxmlformats.org/officeDocument/2006/relationships/image" Target="../media/image25.jpeg"/></Relationships>
</file>

<file path=ppt/slides/_rels/slide8.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10" Type="http://schemas.openxmlformats.org/officeDocument/2006/relationships/image" Target="../media/image34.jpeg"/><Relationship Id="rId4" Type="http://schemas.openxmlformats.org/officeDocument/2006/relationships/image" Target="../media/image28.jpeg"/><Relationship Id="rId9" Type="http://schemas.openxmlformats.org/officeDocument/2006/relationships/image" Target="../media/image33.jpeg"/></Relationships>
</file>

<file path=ppt/slides/_rels/slide9.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9.jpeg"/><Relationship Id="rId11" Type="http://schemas.openxmlformats.org/officeDocument/2006/relationships/image" Target="../media/image44.jpeg"/><Relationship Id="rId5" Type="http://schemas.openxmlformats.org/officeDocument/2006/relationships/image" Target="../media/image38.jpeg"/><Relationship Id="rId10" Type="http://schemas.openxmlformats.org/officeDocument/2006/relationships/image" Target="../media/image43.jpeg"/><Relationship Id="rId4" Type="http://schemas.openxmlformats.org/officeDocument/2006/relationships/image" Target="../media/image37.jpeg"/><Relationship Id="rId9" Type="http://schemas.openxmlformats.org/officeDocument/2006/relationships/image" Target="../media/image4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GB" dirty="0" smtClean="0"/>
              <a:t>GET READY FOR YOUR 6</a:t>
            </a:r>
            <a:r>
              <a:rPr lang="en-GB" baseline="30000" dirty="0" smtClean="0"/>
              <a:t>TH</a:t>
            </a:r>
            <a:r>
              <a:rPr lang="en-GB" dirty="0" smtClean="0"/>
              <a:t> FORM JOURNEY TO BEGIN….</a:t>
            </a:r>
            <a:endParaRPr lang="en-GB"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67511" y="1719048"/>
            <a:ext cx="2514734" cy="141453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67511" y="3266628"/>
            <a:ext cx="2514734" cy="1336649"/>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85975" y="2924944"/>
            <a:ext cx="2364052" cy="1671463"/>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28278" y="4797557"/>
            <a:ext cx="3687443" cy="2060443"/>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20272" y="4869362"/>
            <a:ext cx="1666528" cy="1916832"/>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7262" y="4803383"/>
            <a:ext cx="1780482" cy="1932013"/>
          </a:xfrm>
          <a:prstGeom prst="rect">
            <a:avLst/>
          </a:prstGeom>
        </p:spPr>
      </p:pic>
      <p:pic>
        <p:nvPicPr>
          <p:cNvPr id="14" name="Content Placeholder 13"/>
          <p:cNvPicPr>
            <a:picLocks noGrp="1" noChangeAspect="1"/>
          </p:cNvPicPr>
          <p:nvPr>
            <p:ph idx="1"/>
          </p:nvPr>
        </p:nvPicPr>
        <p:blipFill>
          <a:blip r:embed="rId8" cstate="print">
            <a:extLst>
              <a:ext uri="{28A0092B-C50C-407E-A947-70E740481C1C}">
                <a14:useLocalDpi xmlns:a14="http://schemas.microsoft.com/office/drawing/2010/main" val="0"/>
              </a:ext>
            </a:extLst>
          </a:blip>
          <a:stretch>
            <a:fillRect/>
          </a:stretch>
        </p:blipFill>
        <p:spPr>
          <a:xfrm>
            <a:off x="564893" y="2924944"/>
            <a:ext cx="2742758" cy="1671463"/>
          </a:xfr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73238"/>
            <a:ext cx="8229600" cy="5084762"/>
          </a:xfrm>
        </p:spPr>
        <p:txBody>
          <a:bodyPr>
            <a:normAutofit fontScale="25000" lnSpcReduction="20000"/>
          </a:bodyPr>
          <a:lstStyle/>
          <a:p>
            <a:pPr marL="274320" indent="-274320" eaLnBrk="1" fontAlgn="auto" hangingPunct="1">
              <a:spcAft>
                <a:spcPts val="0"/>
              </a:spcAft>
              <a:buClr>
                <a:schemeClr val="accent3"/>
              </a:buClr>
              <a:buFont typeface="Wingdings 2"/>
              <a:buChar char=""/>
              <a:defRPr/>
            </a:pPr>
            <a:endParaRPr lang="en-GB" sz="4800" b="1" dirty="0" smtClean="0"/>
          </a:p>
          <a:p>
            <a:pPr marL="274320" indent="-274320" eaLnBrk="1" fontAlgn="auto" hangingPunct="1">
              <a:spcAft>
                <a:spcPts val="0"/>
              </a:spcAft>
              <a:buClr>
                <a:schemeClr val="accent3"/>
              </a:buClr>
              <a:buFont typeface="Wingdings 2"/>
              <a:buChar char=""/>
              <a:defRPr/>
            </a:pPr>
            <a:endParaRPr lang="en-GB" sz="4800" b="1" dirty="0"/>
          </a:p>
          <a:p>
            <a:pPr marL="274320" indent="-274320" eaLnBrk="1" fontAlgn="auto" hangingPunct="1">
              <a:spcAft>
                <a:spcPts val="0"/>
              </a:spcAft>
              <a:buClr>
                <a:schemeClr val="accent3"/>
              </a:buClr>
              <a:buFont typeface="Wingdings 2"/>
              <a:buChar char=""/>
              <a:defRPr/>
            </a:pPr>
            <a:endParaRPr lang="en-GB" sz="4800" b="1" dirty="0" smtClean="0"/>
          </a:p>
          <a:p>
            <a:pPr marL="274320" indent="-274320" eaLnBrk="1" fontAlgn="auto" hangingPunct="1">
              <a:spcAft>
                <a:spcPts val="0"/>
              </a:spcAft>
              <a:buClr>
                <a:schemeClr val="accent3"/>
              </a:buClr>
              <a:buFont typeface="Wingdings 2"/>
              <a:buChar char=""/>
              <a:defRPr/>
            </a:pPr>
            <a:endParaRPr lang="en-GB" sz="4800" b="1" dirty="0"/>
          </a:p>
          <a:p>
            <a:pPr marL="274320" indent="-274320" eaLnBrk="1" fontAlgn="auto" hangingPunct="1">
              <a:spcAft>
                <a:spcPts val="0"/>
              </a:spcAft>
              <a:buClr>
                <a:schemeClr val="accent3"/>
              </a:buClr>
              <a:buFont typeface="Wingdings 2"/>
              <a:buChar char=""/>
              <a:defRPr/>
            </a:pPr>
            <a:endParaRPr lang="en-GB" sz="4800" b="1" dirty="0" smtClean="0"/>
          </a:p>
          <a:p>
            <a:pPr marL="274320" indent="-274320" eaLnBrk="1" fontAlgn="auto" hangingPunct="1">
              <a:spcAft>
                <a:spcPts val="0"/>
              </a:spcAft>
              <a:buClr>
                <a:schemeClr val="accent3"/>
              </a:buClr>
              <a:buFont typeface="Wingdings 2"/>
              <a:buChar char=""/>
              <a:defRPr/>
            </a:pPr>
            <a:r>
              <a:rPr lang="en-GB" sz="4800" b="1" dirty="0" smtClean="0"/>
              <a:t>Taught in curriculum time during PE</a:t>
            </a:r>
          </a:p>
          <a:p>
            <a:pPr marL="274320" indent="-274320" eaLnBrk="1" fontAlgn="auto" hangingPunct="1">
              <a:spcAft>
                <a:spcPts val="0"/>
              </a:spcAft>
              <a:buClr>
                <a:schemeClr val="accent3"/>
              </a:buClr>
              <a:buFont typeface="Wingdings 2"/>
              <a:buChar char=""/>
              <a:defRPr/>
            </a:pPr>
            <a:r>
              <a:rPr lang="en-GB" sz="4800" b="1" dirty="0" smtClean="0"/>
              <a:t>Develops the  following skills:</a:t>
            </a:r>
          </a:p>
          <a:p>
            <a:pPr marL="640080" lvl="1" indent="-246888" eaLnBrk="1" fontAlgn="auto" hangingPunct="1">
              <a:spcAft>
                <a:spcPts val="0"/>
              </a:spcAft>
              <a:buFont typeface="Wingdings 2"/>
              <a:buNone/>
              <a:defRPr/>
            </a:pPr>
            <a:endParaRPr lang="en-GB" sz="4800" dirty="0" smtClean="0"/>
          </a:p>
          <a:p>
            <a:pPr marL="640080" lvl="1" indent="-246888" eaLnBrk="1" fontAlgn="auto" hangingPunct="1">
              <a:spcAft>
                <a:spcPts val="0"/>
              </a:spcAft>
              <a:buFont typeface="Wingdings 2"/>
              <a:buChar char=""/>
              <a:defRPr/>
            </a:pPr>
            <a:r>
              <a:rPr lang="en-GB" sz="4800" dirty="0" smtClean="0"/>
              <a:t>Communication</a:t>
            </a:r>
          </a:p>
          <a:p>
            <a:pPr marL="640080" lvl="1" indent="-246888" eaLnBrk="1" fontAlgn="auto" hangingPunct="1">
              <a:spcAft>
                <a:spcPts val="0"/>
              </a:spcAft>
              <a:buFont typeface="Wingdings 2"/>
              <a:buChar char=""/>
              <a:defRPr/>
            </a:pPr>
            <a:r>
              <a:rPr lang="en-GB" sz="4800" dirty="0" smtClean="0"/>
              <a:t>Teamwork</a:t>
            </a:r>
          </a:p>
          <a:p>
            <a:pPr marL="640080" lvl="1" indent="-246888" eaLnBrk="1" fontAlgn="auto" hangingPunct="1">
              <a:spcAft>
                <a:spcPts val="0"/>
              </a:spcAft>
              <a:buFont typeface="Wingdings 2"/>
              <a:buChar char=""/>
              <a:defRPr/>
            </a:pPr>
            <a:r>
              <a:rPr lang="en-GB" sz="4800" dirty="0" smtClean="0"/>
              <a:t>Organisation</a:t>
            </a:r>
          </a:p>
          <a:p>
            <a:pPr marL="640080" lvl="1" indent="-246888" eaLnBrk="1" fontAlgn="auto" hangingPunct="1">
              <a:spcAft>
                <a:spcPts val="0"/>
              </a:spcAft>
              <a:buFont typeface="Wingdings 2"/>
              <a:buChar char=""/>
              <a:defRPr/>
            </a:pPr>
            <a:r>
              <a:rPr lang="en-GB" sz="4800" dirty="0" smtClean="0"/>
              <a:t>Planning  &amp; Evaluation</a:t>
            </a:r>
          </a:p>
          <a:p>
            <a:pPr marL="640080" lvl="1" indent="-246888" eaLnBrk="1" fontAlgn="auto" hangingPunct="1">
              <a:spcAft>
                <a:spcPts val="0"/>
              </a:spcAft>
              <a:buFont typeface="Wingdings 2"/>
              <a:buChar char=""/>
              <a:defRPr/>
            </a:pPr>
            <a:r>
              <a:rPr lang="en-GB" sz="4800" dirty="0" smtClean="0"/>
              <a:t>Self confidence &amp; self esteem</a:t>
            </a:r>
          </a:p>
          <a:p>
            <a:pPr marL="640080" lvl="1" indent="-246888" eaLnBrk="1" fontAlgn="auto" hangingPunct="1">
              <a:spcAft>
                <a:spcPts val="0"/>
              </a:spcAft>
              <a:buFont typeface="Wingdings 2"/>
              <a:buChar char=""/>
              <a:defRPr/>
            </a:pPr>
            <a:r>
              <a:rPr lang="en-GB" sz="4800" dirty="0" smtClean="0"/>
              <a:t>Students have the opportunity to assist at lunchtime sports clubs and run intra school festivals for the whole school</a:t>
            </a:r>
          </a:p>
          <a:p>
            <a:pPr marL="640080" lvl="1" indent="-246888" eaLnBrk="1" fontAlgn="auto" hangingPunct="1">
              <a:spcAft>
                <a:spcPts val="0"/>
              </a:spcAft>
              <a:buFont typeface="Wingdings 2"/>
              <a:buChar char=""/>
              <a:defRPr/>
            </a:pPr>
            <a:r>
              <a:rPr lang="en-GB" sz="4800" dirty="0" smtClean="0"/>
              <a:t>Plan , organise and run sports days, KS </a:t>
            </a:r>
            <a:r>
              <a:rPr lang="en-GB" sz="4800" dirty="0" err="1" smtClean="0"/>
              <a:t>Panathlon</a:t>
            </a:r>
            <a:r>
              <a:rPr lang="en-GB" sz="4800" dirty="0" smtClean="0"/>
              <a:t> festivals across the school, helping in class PE lessons </a:t>
            </a:r>
          </a:p>
          <a:p>
            <a:pPr marL="640080" lvl="1" indent="-246888" eaLnBrk="1" fontAlgn="auto" hangingPunct="1">
              <a:spcAft>
                <a:spcPts val="0"/>
              </a:spcAft>
              <a:buFont typeface="Wingdings 2"/>
              <a:buChar char=""/>
              <a:defRPr/>
            </a:pPr>
            <a:r>
              <a:rPr lang="en-GB" sz="4800" dirty="0" smtClean="0"/>
              <a:t>Young leaders also have the opportunity to train </a:t>
            </a:r>
            <a:r>
              <a:rPr lang="en-GB" sz="4800" dirty="0"/>
              <a:t> </a:t>
            </a:r>
            <a:r>
              <a:rPr lang="en-GB" sz="4800" dirty="0" smtClean="0"/>
              <a:t>with step into sport, </a:t>
            </a:r>
            <a:r>
              <a:rPr lang="en-GB" sz="4800" dirty="0" err="1" smtClean="0"/>
              <a:t>Boccia</a:t>
            </a:r>
            <a:r>
              <a:rPr lang="en-GB" sz="4800" dirty="0" smtClean="0"/>
              <a:t> England and </a:t>
            </a:r>
            <a:r>
              <a:rPr lang="en-GB" sz="4800" dirty="0" err="1" smtClean="0"/>
              <a:t>Panathlon</a:t>
            </a:r>
            <a:r>
              <a:rPr lang="en-GB" sz="4800" dirty="0" smtClean="0"/>
              <a:t> </a:t>
            </a:r>
            <a:r>
              <a:rPr lang="en-GB" sz="4800" dirty="0"/>
              <a:t> </a:t>
            </a:r>
            <a:r>
              <a:rPr lang="en-GB" sz="4800" dirty="0" smtClean="0"/>
              <a:t>level 1 &amp; 2</a:t>
            </a:r>
          </a:p>
          <a:p>
            <a:pPr marL="640080" lvl="1" indent="-246888" eaLnBrk="1" fontAlgn="auto" hangingPunct="1">
              <a:spcAft>
                <a:spcPts val="0"/>
              </a:spcAft>
              <a:buFont typeface="Wingdings 2"/>
              <a:buChar char=""/>
              <a:defRPr/>
            </a:pPr>
            <a:r>
              <a:rPr lang="en-GB" sz="4800" dirty="0" smtClean="0"/>
              <a:t>All students receive a T-shirt, log book, whistle and lanyard</a:t>
            </a:r>
          </a:p>
          <a:p>
            <a:pPr marL="274320" indent="-274320" eaLnBrk="1" fontAlgn="auto" hangingPunct="1">
              <a:spcAft>
                <a:spcPts val="0"/>
              </a:spcAft>
              <a:buClr>
                <a:schemeClr val="accent3"/>
              </a:buClr>
              <a:buFont typeface="Wingdings 2"/>
              <a:buChar char=""/>
              <a:defRPr/>
            </a:pPr>
            <a:endParaRPr lang="en-GB" sz="8000" dirty="0" smtClean="0"/>
          </a:p>
          <a:p>
            <a:pPr marL="274320" indent="-274320" eaLnBrk="1" fontAlgn="auto" hangingPunct="1">
              <a:spcAft>
                <a:spcPts val="0"/>
              </a:spcAft>
              <a:buClr>
                <a:schemeClr val="accent3"/>
              </a:buClr>
              <a:buFont typeface="Wingdings 2"/>
              <a:buChar char=""/>
              <a:defRPr/>
            </a:pPr>
            <a:endParaRPr lang="en-GB" sz="8000" dirty="0" smtClean="0"/>
          </a:p>
          <a:p>
            <a:pPr marL="274320" indent="-274320" eaLnBrk="1" fontAlgn="auto" hangingPunct="1">
              <a:spcAft>
                <a:spcPts val="0"/>
              </a:spcAft>
              <a:buClr>
                <a:schemeClr val="accent3"/>
              </a:buClr>
              <a:buFont typeface="Wingdings 2"/>
              <a:buChar char=""/>
              <a:defRPr/>
            </a:pPr>
            <a:endParaRPr lang="en-GB" dirty="0" smtClean="0"/>
          </a:p>
          <a:p>
            <a:pPr marL="274320" indent="-274320" eaLnBrk="1" fontAlgn="auto" hangingPunct="1">
              <a:spcAft>
                <a:spcPts val="0"/>
              </a:spcAft>
              <a:buClr>
                <a:schemeClr val="accent3"/>
              </a:buClr>
              <a:buFont typeface="Wingdings 2"/>
              <a:buChar char=""/>
              <a:defRPr/>
            </a:pPr>
            <a:endParaRPr lang="en-GB" dirty="0" smtClean="0"/>
          </a:p>
          <a:p>
            <a:pPr marL="274320" indent="-274320" eaLnBrk="1" fontAlgn="auto" hangingPunct="1">
              <a:spcAft>
                <a:spcPts val="0"/>
              </a:spcAft>
              <a:buClr>
                <a:schemeClr val="accent3"/>
              </a:buClr>
              <a:buFont typeface="Wingdings 2"/>
              <a:buChar char=""/>
              <a:defRPr/>
            </a:pPr>
            <a:endParaRPr lang="en-GB" dirty="0" smtClean="0"/>
          </a:p>
          <a:p>
            <a:pPr marL="274320" indent="-274320" eaLnBrk="1" fontAlgn="auto" hangingPunct="1">
              <a:spcAft>
                <a:spcPts val="0"/>
              </a:spcAft>
              <a:buClr>
                <a:schemeClr val="accent3"/>
              </a:buClr>
              <a:buFont typeface="Wingdings 2"/>
              <a:buNone/>
              <a:defRPr/>
            </a:pPr>
            <a:r>
              <a:rPr lang="en-GB" dirty="0" smtClean="0"/>
              <a:t> </a:t>
            </a:r>
            <a:endParaRPr lang="en-GB" dirty="0"/>
          </a:p>
        </p:txBody>
      </p:sp>
      <p:sp>
        <p:nvSpPr>
          <p:cNvPr id="4" name="Rectangle 3"/>
          <p:cNvSpPr/>
          <p:nvPr/>
        </p:nvSpPr>
        <p:spPr>
          <a:xfrm>
            <a:off x="611560" y="692696"/>
            <a:ext cx="7178055"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Sports Leaders Award</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274320" indent="-274320" eaLnBrk="1" fontAlgn="auto" hangingPunct="1">
              <a:spcAft>
                <a:spcPts val="0"/>
              </a:spcAft>
              <a:buClr>
                <a:schemeClr val="accent3"/>
              </a:buClr>
              <a:buFont typeface="Wingdings 2"/>
              <a:buNone/>
              <a:defRPr/>
            </a:pPr>
            <a:r>
              <a:rPr lang="en-GB" sz="2000" b="1" dirty="0" smtClean="0"/>
              <a:t>An opportunity to develop independence  and social skills.</a:t>
            </a:r>
          </a:p>
          <a:p>
            <a:pPr marL="274320" indent="-274320" eaLnBrk="1" fontAlgn="auto" hangingPunct="1">
              <a:spcAft>
                <a:spcPts val="0"/>
              </a:spcAft>
              <a:buClr>
                <a:schemeClr val="accent3"/>
              </a:buClr>
              <a:buFont typeface="Wingdings 2"/>
              <a:buChar char=""/>
              <a:defRPr/>
            </a:pPr>
            <a:r>
              <a:rPr lang="en-GB" sz="1200" dirty="0" smtClean="0">
                <a:latin typeface="Arial" panose="020B0604020202020204" pitchFamily="34" charset="0"/>
                <a:cs typeface="Arial" panose="020B0604020202020204" pitchFamily="34" charset="0"/>
              </a:rPr>
              <a:t>Activities week taking part in a variety of activities </a:t>
            </a:r>
          </a:p>
          <a:p>
            <a:pPr marL="0" indent="0" eaLnBrk="1" fontAlgn="auto" hangingPunct="1">
              <a:spcAft>
                <a:spcPts val="0"/>
              </a:spcAft>
              <a:buClr>
                <a:schemeClr val="accent3"/>
              </a:buClr>
              <a:buNone/>
              <a:defRPr/>
            </a:pPr>
            <a:r>
              <a:rPr lang="en-GB" sz="1200" dirty="0" smtClean="0">
                <a:latin typeface="Arial" panose="020B0604020202020204" pitchFamily="34" charset="0"/>
                <a:cs typeface="Arial" panose="020B0604020202020204" pitchFamily="34" charset="0"/>
              </a:rPr>
              <a:t>      chosen by the students have  included Biking at Milton Country Park,</a:t>
            </a:r>
          </a:p>
          <a:p>
            <a:pPr marL="0" indent="0" eaLnBrk="1" fontAlgn="auto" hangingPunct="1">
              <a:spcAft>
                <a:spcPts val="0"/>
              </a:spcAft>
              <a:buClr>
                <a:schemeClr val="accent3"/>
              </a:buClr>
              <a:buNone/>
              <a:defRPr/>
            </a:pPr>
            <a:r>
              <a:rPr lang="en-GB" sz="1200" dirty="0" smtClean="0">
                <a:latin typeface="Arial" panose="020B0604020202020204" pitchFamily="34" charset="0"/>
                <a:cs typeface="Arial" panose="020B0604020202020204" pitchFamily="34" charset="0"/>
              </a:rPr>
              <a:t>      visit to the seaside, film making with Total Arts, The tubes at </a:t>
            </a:r>
          </a:p>
          <a:p>
            <a:pPr marL="0" indent="0" eaLnBrk="1" fontAlgn="auto" hangingPunct="1">
              <a:spcAft>
                <a:spcPts val="0"/>
              </a:spcAft>
              <a:buClr>
                <a:schemeClr val="accent3"/>
              </a:buClr>
              <a:buNone/>
              <a:defRPr/>
            </a:pPr>
            <a:r>
              <a:rPr lang="en-GB" sz="1200" dirty="0" smtClean="0">
                <a:latin typeface="Arial" panose="020B0604020202020204" pitchFamily="34" charset="0"/>
                <a:cs typeface="Arial" panose="020B0604020202020204" pitchFamily="34" charset="0"/>
              </a:rPr>
              <a:t>      Parkside, making a music wall and our “This is me” Video with Wayne </a:t>
            </a:r>
          </a:p>
          <a:p>
            <a:pPr marL="0" indent="0" eaLnBrk="1" fontAlgn="auto" hangingPunct="1">
              <a:spcAft>
                <a:spcPts val="0"/>
              </a:spcAft>
              <a:buClr>
                <a:schemeClr val="accent3"/>
              </a:buClr>
              <a:buNone/>
              <a:defRPr/>
            </a:pPr>
            <a:r>
              <a:rPr lang="en-GB" sz="1200" dirty="0" smtClean="0">
                <a:latin typeface="Arial" panose="020B0604020202020204" pitchFamily="34" charset="0"/>
                <a:cs typeface="Arial" panose="020B0604020202020204" pitchFamily="34" charset="0"/>
              </a:rPr>
              <a:t>      Barrow. (see home page for video).</a:t>
            </a:r>
          </a:p>
          <a:p>
            <a:pPr marL="274320" indent="-274320" eaLnBrk="1" fontAlgn="auto" hangingPunct="1">
              <a:spcAft>
                <a:spcPts val="0"/>
              </a:spcAft>
              <a:buClr>
                <a:schemeClr val="accent3"/>
              </a:buClr>
              <a:buFont typeface="Wingdings 2"/>
              <a:buChar char=""/>
              <a:defRPr/>
            </a:pPr>
            <a:r>
              <a:rPr lang="en-GB" sz="1200" dirty="0" smtClean="0">
                <a:latin typeface="Arial" panose="020B0604020202020204" pitchFamily="34" charset="0"/>
                <a:cs typeface="Arial" panose="020B0604020202020204" pitchFamily="34" charset="0"/>
              </a:rPr>
              <a:t>Leavers PROM</a:t>
            </a:r>
          </a:p>
          <a:p>
            <a:pPr marL="274320" indent="-274320" eaLnBrk="1" fontAlgn="auto" hangingPunct="1">
              <a:spcAft>
                <a:spcPts val="0"/>
              </a:spcAft>
              <a:buClr>
                <a:schemeClr val="accent3"/>
              </a:buClr>
              <a:buFont typeface="Wingdings 2"/>
              <a:buChar char=""/>
              <a:defRPr/>
            </a:pPr>
            <a:r>
              <a:rPr lang="en-GB" sz="1200" dirty="0" smtClean="0">
                <a:latin typeface="Arial" panose="020B0604020202020204" pitchFamily="34" charset="0"/>
                <a:cs typeface="Arial" panose="020B0604020202020204" pitchFamily="34" charset="0"/>
              </a:rPr>
              <a:t>Regular  visits to local community facilities: </a:t>
            </a:r>
          </a:p>
          <a:p>
            <a:pPr marL="0" indent="0" eaLnBrk="1" fontAlgn="auto" hangingPunct="1">
              <a:spcAft>
                <a:spcPts val="0"/>
              </a:spcAft>
              <a:buClr>
                <a:schemeClr val="accent3"/>
              </a:buClr>
              <a:buNone/>
              <a:defRPr/>
            </a:pPr>
            <a:r>
              <a:rPr lang="en-GB" sz="1200" dirty="0" smtClean="0">
                <a:latin typeface="Arial" panose="020B0604020202020204" pitchFamily="34" charset="0"/>
                <a:cs typeface="Arial" panose="020B0604020202020204" pitchFamily="34" charset="0"/>
              </a:rPr>
              <a:t>       cafés, supermarkets, library, fitness gym  and local parks and gardens  </a:t>
            </a:r>
          </a:p>
          <a:p>
            <a:pPr marL="274320" indent="-274320" eaLnBrk="1" fontAlgn="auto" hangingPunct="1">
              <a:spcAft>
                <a:spcPts val="0"/>
              </a:spcAft>
              <a:buClr>
                <a:schemeClr val="accent3"/>
              </a:buClr>
              <a:buFont typeface="Wingdings 2"/>
              <a:buChar char=""/>
              <a:defRPr/>
            </a:pPr>
            <a:r>
              <a:rPr lang="en-GB" sz="1200" dirty="0" smtClean="0">
                <a:latin typeface="Arial" panose="020B0604020202020204" pitchFamily="34" charset="0"/>
                <a:cs typeface="Arial" panose="020B0604020202020204" pitchFamily="34" charset="0"/>
              </a:rPr>
              <a:t>Termly whole group celebrations: which have included bowling, </a:t>
            </a:r>
          </a:p>
          <a:p>
            <a:pPr marL="274320" indent="-274320" eaLnBrk="1" fontAlgn="auto" hangingPunct="1">
              <a:spcAft>
                <a:spcPts val="0"/>
              </a:spcAft>
              <a:buClr>
                <a:schemeClr val="accent3"/>
              </a:buClr>
              <a:buFont typeface="Wingdings 2"/>
              <a:buChar char=""/>
              <a:defRPr/>
            </a:pPr>
            <a:r>
              <a:rPr lang="en-GB" sz="1200" dirty="0" smtClean="0">
                <a:latin typeface="Arial" panose="020B0604020202020204" pitchFamily="34" charset="0"/>
                <a:cs typeface="Arial" panose="020B0604020202020204" pitchFamily="34" charset="0"/>
              </a:rPr>
              <a:t>meals out, ice skating, roller blading, theatre or cinema</a:t>
            </a:r>
          </a:p>
          <a:p>
            <a:pPr marL="274320" indent="-274320" eaLnBrk="1" fontAlgn="auto" hangingPunct="1">
              <a:spcAft>
                <a:spcPts val="0"/>
              </a:spcAft>
              <a:buClr>
                <a:schemeClr val="accent3"/>
              </a:buClr>
              <a:buFont typeface="Wingdings 2"/>
              <a:buChar char=""/>
              <a:defRPr/>
            </a:pPr>
            <a:r>
              <a:rPr lang="en-GB" sz="1200" dirty="0" smtClean="0">
                <a:latin typeface="Arial" panose="020B0604020202020204" pitchFamily="34" charset="0"/>
                <a:cs typeface="Arial" panose="020B0604020202020204" pitchFamily="34" charset="0"/>
              </a:rPr>
              <a:t>Christmas party - off site </a:t>
            </a:r>
          </a:p>
          <a:p>
            <a:pPr marL="274320" indent="-274320" eaLnBrk="1" fontAlgn="auto" hangingPunct="1">
              <a:spcAft>
                <a:spcPts val="0"/>
              </a:spcAft>
              <a:buClr>
                <a:schemeClr val="accent3"/>
              </a:buClr>
              <a:buFont typeface="Wingdings 2"/>
              <a:buChar char=""/>
              <a:defRPr/>
            </a:pPr>
            <a:r>
              <a:rPr lang="en-GB" sz="1200" dirty="0" smtClean="0">
                <a:latin typeface="Arial" panose="020B0604020202020204" pitchFamily="34" charset="0"/>
                <a:cs typeface="Arial" panose="020B0604020202020204" pitchFamily="34" charset="0"/>
              </a:rPr>
              <a:t>Lunchtime clubs: include  sport</a:t>
            </a:r>
            <a:r>
              <a:rPr lang="en-GB" sz="1200" dirty="0">
                <a:latin typeface="Arial" panose="020B0604020202020204" pitchFamily="34" charset="0"/>
                <a:cs typeface="Arial" panose="020B0604020202020204" pitchFamily="34" charset="0"/>
              </a:rPr>
              <a:t> </a:t>
            </a:r>
            <a:r>
              <a:rPr lang="en-GB" sz="1200" dirty="0" smtClean="0">
                <a:latin typeface="Arial" panose="020B0604020202020204" pitchFamily="34" charset="0"/>
                <a:cs typeface="Arial" panose="020B0604020202020204" pitchFamily="34" charset="0"/>
              </a:rPr>
              <a:t>(</a:t>
            </a:r>
            <a:r>
              <a:rPr lang="en-GB" sz="1200" dirty="0" err="1" smtClean="0">
                <a:latin typeface="Arial" panose="020B0604020202020204" pitchFamily="34" charset="0"/>
                <a:cs typeface="Arial" panose="020B0604020202020204" pitchFamily="34" charset="0"/>
              </a:rPr>
              <a:t>boccia</a:t>
            </a:r>
            <a:r>
              <a:rPr lang="en-GB" sz="1200" dirty="0" smtClean="0">
                <a:latin typeface="Arial" panose="020B0604020202020204" pitchFamily="34" charset="0"/>
                <a:cs typeface="Arial" panose="020B0604020202020204" pitchFamily="34" charset="0"/>
              </a:rPr>
              <a:t>, curling, table top games, basketball, football ) craft, puzzles, board games, Wii fit/play station, music(drumming, guitar and singing), sensory/light room, colouring, Lego, signing  </a:t>
            </a:r>
          </a:p>
          <a:p>
            <a:pPr marL="0" indent="0" eaLnBrk="1" fontAlgn="auto" hangingPunct="1">
              <a:spcAft>
                <a:spcPts val="0"/>
              </a:spcAft>
              <a:buClr>
                <a:schemeClr val="accent3"/>
              </a:buClr>
              <a:buNone/>
              <a:defRPr/>
            </a:pPr>
            <a:r>
              <a:rPr lang="en-GB" sz="1200" dirty="0" smtClean="0">
                <a:latin typeface="Arial" panose="020B0604020202020204" pitchFamily="34" charset="0"/>
                <a:cs typeface="Arial" panose="020B0604020202020204" pitchFamily="34" charset="0"/>
              </a:rPr>
              <a:t> </a:t>
            </a:r>
          </a:p>
          <a:p>
            <a:pPr marL="274320" indent="-274320" eaLnBrk="1" fontAlgn="auto" hangingPunct="1">
              <a:spcAft>
                <a:spcPts val="0"/>
              </a:spcAft>
              <a:buClr>
                <a:schemeClr val="accent3"/>
              </a:buClr>
              <a:buFont typeface="Wingdings 2"/>
              <a:buNone/>
              <a:defRPr/>
            </a:pPr>
            <a:endParaRPr lang="en-GB" dirty="0"/>
          </a:p>
        </p:txBody>
      </p:sp>
      <p:sp>
        <p:nvSpPr>
          <p:cNvPr id="4" name="Rectangle 3"/>
          <p:cNvSpPr/>
          <p:nvPr/>
        </p:nvSpPr>
        <p:spPr>
          <a:xfrm>
            <a:off x="1115616" y="836712"/>
            <a:ext cx="6950557"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Social life in 6</a:t>
            </a:r>
            <a:r>
              <a:rPr lang="en-US" sz="5400" b="1" baseline="300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th</a:t>
            </a: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 form</a:t>
            </a:r>
          </a:p>
        </p:txBody>
      </p:sp>
      <p:pic>
        <p:nvPicPr>
          <p:cNvPr id="7" name="Picture 6" descr="J:\6th form Planning &amp; Resources\Sept 2013 -2014\PHOTOS\103_PANA\P103009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80944" y="3135909"/>
            <a:ext cx="2232249" cy="1090181"/>
          </a:xfrm>
          <a:prstGeom prst="rect">
            <a:avLst/>
          </a:prstGeom>
          <a:noFill/>
          <a:ln>
            <a:noFill/>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04" y="5472728"/>
            <a:ext cx="2483961" cy="1263598"/>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104" y="12464"/>
            <a:ext cx="1295359" cy="971519"/>
          </a:xfrm>
          <a:prstGeom prst="rect">
            <a:avLst/>
          </a:prstGeom>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37517"/>
          <a:stretch/>
        </p:blipFill>
        <p:spPr>
          <a:xfrm>
            <a:off x="7886261" y="12464"/>
            <a:ext cx="1215424" cy="1184288"/>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40100" y="5472728"/>
            <a:ext cx="1320575" cy="1263598"/>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68344" y="5472728"/>
            <a:ext cx="1387779" cy="1263598"/>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87972" y="5472728"/>
            <a:ext cx="1152128" cy="1263599"/>
          </a:xfrm>
          <a:prstGeom prst="rect">
            <a:avLst/>
          </a:prstGeom>
        </p:spPr>
      </p:pic>
      <p:pic>
        <p:nvPicPr>
          <p:cNvPr id="2" name="Pictur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359" y="-9058"/>
            <a:ext cx="1422297" cy="1061784"/>
          </a:xfrm>
          <a:prstGeom prst="rect">
            <a:avLst/>
          </a:prstGeom>
        </p:spPr>
      </p:pic>
      <p:pic>
        <p:nvPicPr>
          <p:cNvPr id="14" name="Pictur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267745" y="5459654"/>
            <a:ext cx="1520226" cy="1263598"/>
          </a:xfrm>
          <a:prstGeom prst="rect">
            <a:avLst/>
          </a:prstGeom>
        </p:spPr>
      </p:pic>
      <p:pic>
        <p:nvPicPr>
          <p:cNvPr id="15" name="Picture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020759" y="1207356"/>
            <a:ext cx="1059700" cy="1385272"/>
          </a:xfrm>
          <a:prstGeom prst="rect">
            <a:avLst/>
          </a:prstGeom>
        </p:spPr>
      </p:pic>
      <p:pic>
        <p:nvPicPr>
          <p:cNvPr id="16" name="Picture 1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7877" y="5472728"/>
            <a:ext cx="2179867" cy="1263598"/>
          </a:xfrm>
          <a:prstGeom prst="rect">
            <a:avLst/>
          </a:prstGeom>
        </p:spPr>
      </p:pic>
      <p:pic>
        <p:nvPicPr>
          <p:cNvPr id="17" name="Picture 1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6271596" y="5472728"/>
            <a:ext cx="1396748" cy="1263598"/>
          </a:xfrm>
          <a:prstGeom prst="rect">
            <a:avLst/>
          </a:prstGeom>
        </p:spPr>
      </p:pic>
      <p:pic>
        <p:nvPicPr>
          <p:cNvPr id="18" name="Picture 1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a:off x="8020758" y="2625724"/>
            <a:ext cx="1063028" cy="141548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eaLnBrk="1" fontAlgn="auto" hangingPunct="1">
              <a:spcAft>
                <a:spcPts val="0"/>
              </a:spcAft>
              <a:defRPr/>
            </a:pPr>
            <a:r>
              <a:rPr lang="en-GB" dirty="0" smtClean="0"/>
              <a:t> </a:t>
            </a:r>
            <a:endParaRPr lang="en-GB" dirty="0"/>
          </a:p>
        </p:txBody>
      </p:sp>
      <p:graphicFrame>
        <p:nvGraphicFramePr>
          <p:cNvPr id="4" name="Diagram 3"/>
          <p:cNvGraphicFramePr/>
          <p:nvPr>
            <p:extLst>
              <p:ext uri="{D42A27DB-BD31-4B8C-83A1-F6EECF244321}">
                <p14:modId xmlns:p14="http://schemas.microsoft.com/office/powerpoint/2010/main" val="1781351669"/>
              </p:ext>
            </p:extLst>
          </p:nvPr>
        </p:nvGraphicFramePr>
        <p:xfrm>
          <a:off x="1691680" y="206084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1" y="-171400"/>
            <a:ext cx="9144000" cy="1754326"/>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GB"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What to expect when you come up to 6</a:t>
            </a:r>
            <a:r>
              <a:rPr lang="en-GB" sz="5400" b="1" baseline="300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th</a:t>
            </a:r>
            <a:r>
              <a:rPr lang="en-GB"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 form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normAutofit fontScale="90000"/>
          </a:bodyPr>
          <a:lstStyle/>
          <a:p>
            <a:pPr eaLnBrk="1" fontAlgn="auto" hangingPunct="1">
              <a:spcAft>
                <a:spcPts val="0"/>
              </a:spcAft>
              <a:defRPr/>
            </a:pPr>
            <a:r>
              <a:rPr lang="en-GB" strike="sngStrike" dirty="0" smtClean="0"/>
              <a:t/>
            </a:r>
            <a:br>
              <a:rPr lang="en-GB" strike="sngStrike" dirty="0" smtClean="0"/>
            </a:br>
            <a:r>
              <a:rPr lang="en-GB" strike="sngStrike" dirty="0" smtClean="0"/>
              <a:t/>
            </a:r>
            <a:br>
              <a:rPr lang="en-GB" strike="sngStrike" dirty="0" smtClean="0"/>
            </a:br>
            <a:r>
              <a:rPr lang="en-GB" strike="sngStrike" dirty="0" smtClean="0"/>
              <a:t/>
            </a:r>
            <a:br>
              <a:rPr lang="en-GB" strike="sngStrike" dirty="0" smtClean="0"/>
            </a:br>
            <a:endParaRPr lang="en-GB" strike="sngStrike" dirty="0"/>
          </a:p>
        </p:txBody>
      </p:sp>
      <p:sp>
        <p:nvSpPr>
          <p:cNvPr id="3" name="Content Placeholder 2"/>
          <p:cNvSpPr>
            <a:spLocks noGrp="1"/>
          </p:cNvSpPr>
          <p:nvPr>
            <p:ph idx="1"/>
          </p:nvPr>
        </p:nvSpPr>
        <p:spPr/>
        <p:txBody>
          <a:bodyPr>
            <a:normAutofit/>
          </a:bodyPr>
          <a:lstStyle/>
          <a:p>
            <a:pPr marL="274320" indent="-274320" eaLnBrk="1" fontAlgn="auto" hangingPunct="1">
              <a:spcAft>
                <a:spcPts val="0"/>
              </a:spcAft>
              <a:buClr>
                <a:schemeClr val="accent3"/>
              </a:buClr>
              <a:buFont typeface="Wingdings 2"/>
              <a:buNone/>
              <a:defRPr/>
            </a:pPr>
            <a:endParaRPr lang="en-GB" dirty="0" smtClean="0"/>
          </a:p>
          <a:p>
            <a:pPr marL="274320" indent="-274320" eaLnBrk="1" fontAlgn="auto" hangingPunct="1">
              <a:spcAft>
                <a:spcPts val="0"/>
              </a:spcAft>
              <a:buClr>
                <a:schemeClr val="accent3"/>
              </a:buClr>
              <a:buFont typeface="Wingdings 2"/>
              <a:buChar char=""/>
              <a:defRPr/>
            </a:pPr>
            <a:r>
              <a:rPr lang="en-GB" sz="1200" dirty="0" smtClean="0">
                <a:solidFill>
                  <a:srgbClr val="FF0000"/>
                </a:solidFill>
                <a:latin typeface="Arial" panose="020B0604020202020204" pitchFamily="34" charset="0"/>
                <a:cs typeface="Arial" panose="020B0604020202020204" pitchFamily="34" charset="0"/>
              </a:rPr>
              <a:t>We aim to offer an individualised learning package, designed to equip learners with the transferable  skills and knowledge needed for their adult life.</a:t>
            </a:r>
          </a:p>
          <a:p>
            <a:pPr marL="274320" indent="-274320" eaLnBrk="1" fontAlgn="auto" hangingPunct="1">
              <a:spcAft>
                <a:spcPts val="0"/>
              </a:spcAft>
              <a:buClr>
                <a:schemeClr val="accent3"/>
              </a:buClr>
              <a:buFont typeface="Wingdings 2"/>
              <a:buChar char=""/>
              <a:defRPr/>
            </a:pPr>
            <a:r>
              <a:rPr lang="en-GB" sz="1200" dirty="0" smtClean="0">
                <a:solidFill>
                  <a:srgbClr val="FF0000"/>
                </a:solidFill>
                <a:latin typeface="Arial" panose="020B0604020202020204" pitchFamily="34" charset="0"/>
                <a:cs typeface="Arial" panose="020B0604020202020204" pitchFamily="34" charset="0"/>
              </a:rPr>
              <a:t>We aim to develop confident and compassionate students who are effective and successful learners. Encouraging them to care and respect others as well as caring for and respecting themselves. </a:t>
            </a:r>
          </a:p>
          <a:p>
            <a:pPr marL="274320" indent="-274320" eaLnBrk="1" fontAlgn="auto" hangingPunct="1">
              <a:spcAft>
                <a:spcPts val="0"/>
              </a:spcAft>
              <a:buClr>
                <a:schemeClr val="accent3"/>
              </a:buClr>
              <a:buFont typeface="Wingdings 2"/>
              <a:buChar char=""/>
              <a:defRPr/>
            </a:pPr>
            <a:r>
              <a:rPr lang="en-GB" sz="1200" dirty="0" smtClean="0">
                <a:latin typeface="Arial" panose="020B0604020202020204" pitchFamily="34" charset="0"/>
                <a:cs typeface="Arial" panose="020B0604020202020204" pitchFamily="34" charset="0"/>
              </a:rPr>
              <a:t> We offer a holistic approach , working within a multidisciplinary team, where all communication and individual needs are catered for and addressed.</a:t>
            </a:r>
          </a:p>
          <a:p>
            <a:pPr marL="274320" indent="-274320" eaLnBrk="1" fontAlgn="auto" hangingPunct="1">
              <a:spcAft>
                <a:spcPts val="0"/>
              </a:spcAft>
              <a:buClr>
                <a:schemeClr val="accent3"/>
              </a:buClr>
              <a:buFont typeface="Wingdings 2"/>
              <a:buChar char=""/>
              <a:defRPr/>
            </a:pPr>
            <a:r>
              <a:rPr lang="en-GB" sz="1200" dirty="0" smtClean="0">
                <a:latin typeface="Arial" panose="020B0604020202020204" pitchFamily="34" charset="0"/>
                <a:cs typeface="Arial" panose="020B0604020202020204" pitchFamily="34" charset="0"/>
              </a:rPr>
              <a:t>We strive to provide a total communication environment; where individualised communication styles are celebrated and developed.</a:t>
            </a:r>
          </a:p>
          <a:p>
            <a:pPr marL="274320" indent="-274320" eaLnBrk="1" fontAlgn="auto" hangingPunct="1">
              <a:spcAft>
                <a:spcPts val="0"/>
              </a:spcAft>
              <a:buClr>
                <a:schemeClr val="accent3"/>
              </a:buClr>
              <a:buFont typeface="Wingdings 2"/>
              <a:buChar char=""/>
              <a:defRPr/>
            </a:pPr>
            <a:r>
              <a:rPr lang="en-GB" sz="1200" dirty="0" smtClean="0">
                <a:latin typeface="Arial" panose="020B0604020202020204" pitchFamily="34" charset="0"/>
                <a:cs typeface="Arial" panose="020B0604020202020204" pitchFamily="34" charset="0"/>
              </a:rPr>
              <a:t> </a:t>
            </a:r>
            <a:r>
              <a:rPr lang="en-GB" sz="1200" dirty="0" smtClean="0">
                <a:solidFill>
                  <a:srgbClr val="FF0000"/>
                </a:solidFill>
                <a:latin typeface="Arial" panose="020B0604020202020204" pitchFamily="34" charset="0"/>
                <a:cs typeface="Arial" panose="020B0604020202020204" pitchFamily="34" charset="0"/>
              </a:rPr>
              <a:t>Staff are dedicated to assisting students to be : ‘</a:t>
            </a:r>
            <a:r>
              <a:rPr lang="en-GB" sz="1200" i="1" dirty="0" smtClean="0">
                <a:solidFill>
                  <a:srgbClr val="FF0000"/>
                </a:solidFill>
                <a:latin typeface="Arial" panose="020B0604020202020204" pitchFamily="34" charset="0"/>
                <a:cs typeface="Arial" panose="020B0604020202020204" pitchFamily="34" charset="0"/>
              </a:rPr>
              <a:t>Happy, Confident and Achieve’</a:t>
            </a:r>
            <a:r>
              <a:rPr lang="en-GB" sz="1200" dirty="0" smtClean="0">
                <a:solidFill>
                  <a:srgbClr val="FF0000"/>
                </a:solidFill>
                <a:latin typeface="Arial" panose="020B0604020202020204" pitchFamily="34" charset="0"/>
                <a:cs typeface="Arial" panose="020B0604020202020204" pitchFamily="34" charset="0"/>
              </a:rPr>
              <a:t>; enabling students to take an increasing responsibility for their own learning</a:t>
            </a:r>
            <a:r>
              <a:rPr lang="en-GB" sz="1200" dirty="0" smtClean="0">
                <a:latin typeface="Arial" panose="020B0604020202020204" pitchFamily="34" charset="0"/>
                <a:cs typeface="Arial" panose="020B0604020202020204" pitchFamily="34" charset="0"/>
              </a:rPr>
              <a:t>, developing positive personal strengths.</a:t>
            </a:r>
            <a:endParaRPr lang="en-GB" sz="1200" dirty="0">
              <a:latin typeface="Arial" panose="020B0604020202020204" pitchFamily="34" charset="0"/>
              <a:cs typeface="Arial" panose="020B0604020202020204" pitchFamily="34" charset="0"/>
            </a:endParaRPr>
          </a:p>
          <a:p>
            <a:pPr marL="274320" indent="-274320" eaLnBrk="1" fontAlgn="auto" hangingPunct="1">
              <a:spcAft>
                <a:spcPts val="0"/>
              </a:spcAft>
              <a:buClr>
                <a:schemeClr val="accent3"/>
              </a:buClr>
              <a:buFont typeface="Wingdings 2"/>
              <a:buChar char=""/>
              <a:defRPr/>
            </a:pPr>
            <a:r>
              <a:rPr lang="en-GB" sz="1200" dirty="0" smtClean="0">
                <a:latin typeface="Arial" panose="020B0604020202020204" pitchFamily="34" charset="0"/>
                <a:cs typeface="Arial" panose="020B0604020202020204" pitchFamily="34" charset="0"/>
              </a:rPr>
              <a:t>We promote a safe, stable and happy environment where students learn effectively and behave appropriately, so that they may become more autonomous and reflective.</a:t>
            </a:r>
          </a:p>
          <a:p>
            <a:pPr marL="274320" indent="-274320" eaLnBrk="1" fontAlgn="auto" hangingPunct="1">
              <a:spcAft>
                <a:spcPts val="0"/>
              </a:spcAft>
              <a:buClr>
                <a:schemeClr val="accent3"/>
              </a:buClr>
              <a:buFont typeface="Wingdings 2"/>
              <a:buChar char=""/>
              <a:defRPr/>
            </a:pPr>
            <a:r>
              <a:rPr lang="en-GB" sz="1200" dirty="0" smtClean="0">
                <a:latin typeface="Arial" panose="020B0604020202020204" pitchFamily="34" charset="0"/>
                <a:cs typeface="Arial" panose="020B0604020202020204" pitchFamily="34" charset="0"/>
              </a:rPr>
              <a:t>We provide a blended curriculum, which incorporates a significant work based learning aspect and links with local post 19 provision. </a:t>
            </a:r>
          </a:p>
          <a:p>
            <a:pPr marL="274320" indent="-274320" eaLnBrk="1" fontAlgn="auto" hangingPunct="1">
              <a:spcAft>
                <a:spcPts val="0"/>
              </a:spcAft>
              <a:buClr>
                <a:schemeClr val="accent3"/>
              </a:buClr>
              <a:buFont typeface="Wingdings 2"/>
              <a:buChar char=""/>
              <a:defRPr/>
            </a:pPr>
            <a:r>
              <a:rPr lang="en-GB" sz="1200" dirty="0" smtClean="0">
                <a:latin typeface="Arial" panose="020B0604020202020204" pitchFamily="34" charset="0"/>
                <a:cs typeface="Arial" panose="020B0604020202020204" pitchFamily="34" charset="0"/>
              </a:rPr>
              <a:t> </a:t>
            </a:r>
            <a:r>
              <a:rPr lang="en-GB" sz="1200" dirty="0" smtClean="0">
                <a:solidFill>
                  <a:srgbClr val="FF0000"/>
                </a:solidFill>
                <a:latin typeface="Arial" panose="020B0604020202020204" pitchFamily="34" charset="0"/>
                <a:cs typeface="Arial" panose="020B0604020202020204" pitchFamily="34" charset="0"/>
              </a:rPr>
              <a:t>We are continuously looking for  ways to increase students independence, self-esteem and wellbeing. We aim to widen their experiences and opportunities to enable students to gain a sense of community, self-worth and reflect on their own growing strengths.   </a:t>
            </a:r>
          </a:p>
          <a:p>
            <a:pPr marL="274320" indent="-274320" eaLnBrk="1" fontAlgn="auto" hangingPunct="1">
              <a:spcAft>
                <a:spcPts val="0"/>
              </a:spcAft>
              <a:buClr>
                <a:schemeClr val="accent3"/>
              </a:buClr>
              <a:buFont typeface="Wingdings 2"/>
              <a:buChar char=""/>
              <a:defRPr/>
            </a:pPr>
            <a:endParaRPr lang="en-GB" dirty="0"/>
          </a:p>
        </p:txBody>
      </p:sp>
      <p:sp>
        <p:nvSpPr>
          <p:cNvPr id="4" name="Rectangle 3"/>
          <p:cNvSpPr/>
          <p:nvPr/>
        </p:nvSpPr>
        <p:spPr>
          <a:xfrm>
            <a:off x="1421173" y="692696"/>
            <a:ext cx="6301662" cy="923330"/>
          </a:xfrm>
          <a:prstGeom prst="rect">
            <a:avLst/>
          </a:prstGeom>
          <a:noFill/>
        </p:spPr>
        <p:txBody>
          <a:bodyPr>
            <a:spAutoFit/>
          </a:bodyPr>
          <a:lstStyle/>
          <a:p>
            <a:pPr algn="ctr" fontAlgn="auto">
              <a:spcBef>
                <a:spcPts val="0"/>
              </a:spcBef>
              <a:spcAft>
                <a:spcPts val="0"/>
              </a:spcAft>
              <a:defRPr/>
            </a:pPr>
            <a:r>
              <a:rPr lang="en-US"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rPr>
              <a:t>Mission Statement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Content Placeholder 2"/>
          <p:cNvSpPr>
            <a:spLocks noGrp="1"/>
          </p:cNvSpPr>
          <p:nvPr>
            <p:ph idx="1"/>
          </p:nvPr>
        </p:nvSpPr>
        <p:spPr>
          <a:xfrm>
            <a:off x="468313" y="1484313"/>
            <a:ext cx="8229600" cy="4897437"/>
          </a:xfrm>
        </p:spPr>
        <p:txBody>
          <a:bodyPr/>
          <a:lstStyle/>
          <a:p>
            <a:pPr eaLnBrk="1" hangingPunct="1"/>
            <a:r>
              <a:rPr lang="en-GB" sz="1200" i="1" dirty="0" smtClean="0">
                <a:solidFill>
                  <a:srgbClr val="FF0000"/>
                </a:solidFill>
                <a:latin typeface="Arial" panose="020B0604020202020204" pitchFamily="34" charset="0"/>
                <a:cs typeface="Arial" panose="020B0604020202020204" pitchFamily="34" charset="0"/>
              </a:rPr>
              <a:t>Transition</a:t>
            </a:r>
            <a:r>
              <a:rPr lang="en-GB" sz="1200" dirty="0" smtClean="0">
                <a:latin typeface="Arial" panose="020B0604020202020204" pitchFamily="34" charset="0"/>
                <a:cs typeface="Arial" panose="020B0604020202020204" pitchFamily="34" charset="0"/>
              </a:rPr>
              <a:t> is at the heart of the post-16 curriculum, and we strive to provide an individualised learning pathway in line with the  Foundation Learning tier whilst preparing students for their unique post-19 destinations.</a:t>
            </a:r>
          </a:p>
          <a:p>
            <a:pPr eaLnBrk="1" hangingPunct="1"/>
            <a:r>
              <a:rPr lang="en-GB" sz="1200" dirty="0" smtClean="0">
                <a:latin typeface="Arial" panose="020B0604020202020204" pitchFamily="34" charset="0"/>
                <a:cs typeface="Arial" panose="020B0604020202020204" pitchFamily="34" charset="0"/>
              </a:rPr>
              <a:t>Our range of subjects and learning experiences are aimed to develop </a:t>
            </a:r>
            <a:r>
              <a:rPr lang="en-GB" sz="1200" dirty="0" smtClean="0">
                <a:solidFill>
                  <a:srgbClr val="FF0000"/>
                </a:solidFill>
                <a:latin typeface="Arial" panose="020B0604020202020204" pitchFamily="34" charset="0"/>
                <a:cs typeface="Arial" panose="020B0604020202020204" pitchFamily="34" charset="0"/>
              </a:rPr>
              <a:t>transferable skills</a:t>
            </a:r>
            <a:r>
              <a:rPr lang="en-GB" sz="1200" dirty="0" smtClean="0">
                <a:latin typeface="Arial" panose="020B0604020202020204" pitchFamily="34" charset="0"/>
                <a:cs typeface="Arial" panose="020B0604020202020204" pitchFamily="34" charset="0"/>
              </a:rPr>
              <a:t>, extending learning outside of the classroom.  </a:t>
            </a:r>
          </a:p>
          <a:p>
            <a:pPr eaLnBrk="1" hangingPunct="1"/>
            <a:r>
              <a:rPr lang="en-US" sz="1200" dirty="0">
                <a:latin typeface="Arial" panose="020B0604020202020204" pitchFamily="34" charset="0"/>
                <a:cs typeface="Arial" panose="020B0604020202020204" pitchFamily="34" charset="0"/>
              </a:rPr>
              <a:t>Students in 6</a:t>
            </a:r>
            <a:r>
              <a:rPr lang="en-US" sz="1200" baseline="30000" dirty="0">
                <a:latin typeface="Arial" panose="020B0604020202020204" pitchFamily="34" charset="0"/>
                <a:cs typeface="Arial" panose="020B0604020202020204" pitchFamily="34" charset="0"/>
              </a:rPr>
              <a:t>th</a:t>
            </a:r>
            <a:r>
              <a:rPr lang="en-US" sz="1200" dirty="0">
                <a:latin typeface="Arial" panose="020B0604020202020204" pitchFamily="34" charset="0"/>
                <a:cs typeface="Arial" panose="020B0604020202020204" pitchFamily="34" charset="0"/>
              </a:rPr>
              <a:t> form are highly involved in charity and community events to develop a range of skills , knowledge and experience which is transferable to the world of work.  </a:t>
            </a:r>
            <a:endParaRPr lang="en-GB" sz="1200" dirty="0" smtClean="0">
              <a:latin typeface="Arial" panose="020B0604020202020204" pitchFamily="34" charset="0"/>
              <a:cs typeface="Arial" panose="020B0604020202020204" pitchFamily="34" charset="0"/>
            </a:endParaRPr>
          </a:p>
          <a:p>
            <a:pPr eaLnBrk="1" hangingPunct="1"/>
            <a:r>
              <a:rPr lang="en-US" sz="1200" dirty="0" smtClean="0">
                <a:latin typeface="Arial" panose="020B0604020202020204" pitchFamily="34" charset="0"/>
                <a:cs typeface="Arial" panose="020B0604020202020204" pitchFamily="34" charset="0"/>
              </a:rPr>
              <a:t>We offer a curriculum that has individual pathways running throughout, ensuring a range of interventions to provide CEIAG, building on knowledge taught at each stage. </a:t>
            </a:r>
            <a:endParaRPr lang="en-GB" sz="1200" dirty="0">
              <a:latin typeface="Arial" panose="020B0604020202020204" pitchFamily="34" charset="0"/>
              <a:cs typeface="Arial" panose="020B0604020202020204" pitchFamily="34" charset="0"/>
            </a:endParaRPr>
          </a:p>
          <a:p>
            <a:pPr eaLnBrk="1" hangingPunct="1"/>
            <a:r>
              <a:rPr lang="en-GB" sz="1200" dirty="0" smtClean="0">
                <a:latin typeface="Arial" panose="020B0604020202020204" pitchFamily="34" charset="0"/>
                <a:cs typeface="Arial" panose="020B0604020202020204" pitchFamily="34" charset="0"/>
              </a:rPr>
              <a:t>Our  learning packages are flexible and designed with the students thoughts and ideas in mind, suiting their own particular needs. We therefore strive to offer our students social, work and learning opportunities and experiences that enable them to grow into confident young people.   </a:t>
            </a:r>
          </a:p>
          <a:p>
            <a:pPr eaLnBrk="1" hangingPunct="1"/>
            <a:r>
              <a:rPr lang="en-GB" sz="1200" dirty="0" smtClean="0">
                <a:latin typeface="Arial" panose="020B0604020202020204" pitchFamily="34" charset="0"/>
                <a:cs typeface="Arial" panose="020B0604020202020204" pitchFamily="34" charset="0"/>
              </a:rPr>
              <a:t>Blended learning  takes place at Granta School, Local colleges (Cambridge Regional College and Saffron Walden County High Farm)) </a:t>
            </a:r>
          </a:p>
          <a:p>
            <a:pPr eaLnBrk="1" hangingPunct="1"/>
            <a:r>
              <a:rPr lang="en-GB" sz="1200" dirty="0" smtClean="0">
                <a:latin typeface="Arial" panose="020B0604020202020204" pitchFamily="34" charset="0"/>
                <a:cs typeface="Arial" panose="020B0604020202020204" pitchFamily="34" charset="0"/>
              </a:rPr>
              <a:t>Work experience is an important part of our study programme in 6</a:t>
            </a:r>
            <a:r>
              <a:rPr lang="en-GB" sz="1200" baseline="30000" dirty="0" smtClean="0">
                <a:latin typeface="Arial" panose="020B0604020202020204" pitchFamily="34" charset="0"/>
                <a:cs typeface="Arial" panose="020B0604020202020204" pitchFamily="34" charset="0"/>
              </a:rPr>
              <a:t>th</a:t>
            </a:r>
            <a:r>
              <a:rPr lang="en-GB" sz="1200" dirty="0" smtClean="0">
                <a:latin typeface="Arial" panose="020B0604020202020204" pitchFamily="34" charset="0"/>
                <a:cs typeface="Arial" panose="020B0604020202020204" pitchFamily="34" charset="0"/>
              </a:rPr>
              <a:t> form. We accredit work related learning within the curriculum. Vocational learning includes outdoor learning, enterprise and food technology. Which provide opportunities for our students to grow and sell products. We grow fruit and vegetables , we make hanging baskets to sell, we hold a soup café for staff in the spring term using our home grown vegetables to make the soup using the skills taught in food technology. In enterprise we make items to sell related to time of year, we also have a printing enterprise and make tea towels, bags and aprons to sell. </a:t>
            </a:r>
          </a:p>
          <a:p>
            <a:pPr eaLnBrk="1" hangingPunct="1"/>
            <a:r>
              <a:rPr lang="en-GB" sz="1200" dirty="0" smtClean="0">
                <a:latin typeface="Arial" panose="020B0604020202020204" pitchFamily="34" charset="0"/>
                <a:cs typeface="Arial" panose="020B0604020202020204" pitchFamily="34" charset="0"/>
              </a:rPr>
              <a:t>We offer our students the opportunity to undertake high quality  and meaningful work experience as part of their post 16 education. We have links and offer placements with </a:t>
            </a:r>
            <a:r>
              <a:rPr lang="en-GB" sz="1200" dirty="0">
                <a:latin typeface="Arial" panose="020B0604020202020204" pitchFamily="34" charset="0"/>
                <a:cs typeface="Arial" panose="020B0604020202020204" pitchFamily="34" charset="0"/>
              </a:rPr>
              <a:t>P</a:t>
            </a:r>
            <a:r>
              <a:rPr lang="en-GB" sz="1200" dirty="0" smtClean="0">
                <a:latin typeface="Arial" panose="020B0604020202020204" pitchFamily="34" charset="0"/>
                <a:cs typeface="Arial" panose="020B0604020202020204" pitchFamily="34" charset="0"/>
              </a:rPr>
              <a:t>rospects </a:t>
            </a:r>
            <a:r>
              <a:rPr lang="en-GB" sz="1200" dirty="0">
                <a:latin typeface="Arial" panose="020B0604020202020204" pitchFamily="34" charset="0"/>
                <a:cs typeface="Arial" panose="020B0604020202020204" pitchFamily="34" charset="0"/>
              </a:rPr>
              <a:t>T</a:t>
            </a:r>
            <a:r>
              <a:rPr lang="en-GB" sz="1200" dirty="0" smtClean="0">
                <a:latin typeface="Arial" panose="020B0604020202020204" pitchFamily="34" charset="0"/>
                <a:cs typeface="Arial" panose="020B0604020202020204" pitchFamily="34" charset="0"/>
              </a:rPr>
              <a:t>rust, Rowan </a:t>
            </a:r>
            <a:r>
              <a:rPr lang="en-GB" sz="1200" dirty="0" err="1" smtClean="0">
                <a:latin typeface="Arial" panose="020B0604020202020204" pitchFamily="34" charset="0"/>
                <a:cs typeface="Arial" panose="020B0604020202020204" pitchFamily="34" charset="0"/>
              </a:rPr>
              <a:t>Humberstone</a:t>
            </a:r>
            <a:r>
              <a:rPr lang="en-GB" sz="1200" dirty="0" smtClean="0">
                <a:latin typeface="Arial" panose="020B0604020202020204" pitchFamily="34" charset="0"/>
                <a:cs typeface="Arial" panose="020B0604020202020204" pitchFamily="34" charset="0"/>
              </a:rPr>
              <a:t>, </a:t>
            </a:r>
            <a:r>
              <a:rPr lang="en-GB" sz="1200" dirty="0" err="1" smtClean="0">
                <a:latin typeface="Arial" panose="020B0604020202020204" pitchFamily="34" charset="0"/>
                <a:cs typeface="Arial" panose="020B0604020202020204" pitchFamily="34" charset="0"/>
              </a:rPr>
              <a:t>Ickwworth</a:t>
            </a:r>
            <a:r>
              <a:rPr lang="en-GB" sz="1200" dirty="0" smtClean="0">
                <a:latin typeface="Arial" panose="020B0604020202020204" pitchFamily="34" charset="0"/>
                <a:cs typeface="Arial" panose="020B0604020202020204" pitchFamily="34" charset="0"/>
              </a:rPr>
              <a:t> Park, Audley End, REACH Foodbank, Linton Zoo, </a:t>
            </a:r>
            <a:r>
              <a:rPr lang="en-GB" sz="1200" dirty="0" err="1" smtClean="0">
                <a:latin typeface="Arial" panose="020B0604020202020204" pitchFamily="34" charset="0"/>
                <a:cs typeface="Arial" panose="020B0604020202020204" pitchFamily="34" charset="0"/>
              </a:rPr>
              <a:t>Addenbrokes</a:t>
            </a:r>
            <a:r>
              <a:rPr lang="en-GB" sz="1200" dirty="0" smtClean="0">
                <a:latin typeface="Arial" panose="020B0604020202020204" pitchFamily="34" charset="0"/>
                <a:cs typeface="Arial" panose="020B0604020202020204" pitchFamily="34" charset="0"/>
              </a:rPr>
              <a:t> cafe and local businesses. These experiences give the students the opportunity to enhance the skills developed within the school environment. </a:t>
            </a:r>
          </a:p>
          <a:p>
            <a:pPr eaLnBrk="1" hangingPunct="1"/>
            <a:r>
              <a:rPr lang="en-US" sz="1200" dirty="0" smtClean="0">
                <a:latin typeface="Arial" panose="020B0604020202020204" pitchFamily="34" charset="0"/>
                <a:cs typeface="Arial" panose="020B0604020202020204" pitchFamily="34" charset="0"/>
              </a:rPr>
              <a:t>During year 14 students attend a local college </a:t>
            </a:r>
            <a:r>
              <a:rPr lang="en-US" sz="1200" dirty="0" err="1" smtClean="0">
                <a:latin typeface="Arial" panose="020B0604020202020204" pitchFamily="34" charset="0"/>
                <a:cs typeface="Arial" panose="020B0604020202020204" pitchFamily="34" charset="0"/>
              </a:rPr>
              <a:t>programme</a:t>
            </a:r>
            <a:r>
              <a:rPr lang="en-US" sz="1200" dirty="0" smtClean="0">
                <a:latin typeface="Arial" panose="020B0604020202020204" pitchFamily="34" charset="0"/>
                <a:cs typeface="Arial" panose="020B0604020202020204" pitchFamily="34" charset="0"/>
              </a:rPr>
              <a:t> as part of their transition, which prepares them for the next step into further education, whilst developing new skills, knowledge and also experience being in a new setting.</a:t>
            </a:r>
            <a:r>
              <a:rPr lang="en-US" sz="1200" dirty="0" smtClean="0"/>
              <a:t> </a:t>
            </a:r>
            <a:endParaRPr lang="en-GB" sz="1200" dirty="0" smtClean="0"/>
          </a:p>
          <a:p>
            <a:pPr eaLnBrk="1" hangingPunct="1">
              <a:buFont typeface="Wingdings 2" pitchFamily="18" charset="2"/>
              <a:buNone/>
            </a:pPr>
            <a:endParaRPr lang="en-GB" sz="1400" dirty="0" smtClean="0"/>
          </a:p>
          <a:p>
            <a:pPr eaLnBrk="1" hangingPunct="1"/>
            <a:endParaRPr lang="en-GB" sz="1400" dirty="0" smtClean="0"/>
          </a:p>
          <a:p>
            <a:pPr eaLnBrk="1" hangingPunct="1"/>
            <a:r>
              <a:rPr lang="en-GB" sz="1400" dirty="0" smtClean="0"/>
              <a:t> </a:t>
            </a:r>
          </a:p>
          <a:p>
            <a:pPr eaLnBrk="1" hangingPunct="1"/>
            <a:r>
              <a:rPr lang="en-GB" sz="1400" dirty="0" smtClean="0"/>
              <a:t> </a:t>
            </a:r>
          </a:p>
          <a:p>
            <a:pPr eaLnBrk="1" hangingPunct="1"/>
            <a:r>
              <a:rPr lang="en-GB" sz="1400" dirty="0" smtClean="0"/>
              <a:t> </a:t>
            </a:r>
          </a:p>
          <a:p>
            <a:pPr eaLnBrk="1" hangingPunct="1"/>
            <a:r>
              <a:rPr lang="en-GB" sz="1400" dirty="0" smtClean="0"/>
              <a:t> </a:t>
            </a:r>
          </a:p>
          <a:p>
            <a:pPr eaLnBrk="1" hangingPunct="1"/>
            <a:r>
              <a:rPr lang="en-GB" sz="1400" dirty="0" smtClean="0"/>
              <a:t> </a:t>
            </a:r>
          </a:p>
          <a:p>
            <a:pPr eaLnBrk="1" hangingPunct="1"/>
            <a:r>
              <a:rPr lang="en-GB" sz="1400" dirty="0" smtClean="0"/>
              <a:t> </a:t>
            </a:r>
          </a:p>
          <a:p>
            <a:pPr eaLnBrk="1" hangingPunct="1"/>
            <a:r>
              <a:rPr lang="en-GB" sz="1400" dirty="0" smtClean="0"/>
              <a:t> </a:t>
            </a:r>
          </a:p>
          <a:p>
            <a:pPr eaLnBrk="1" hangingPunct="1"/>
            <a:r>
              <a:rPr lang="en-GB" sz="1400" dirty="0" smtClean="0"/>
              <a:t> </a:t>
            </a:r>
          </a:p>
          <a:p>
            <a:pPr eaLnBrk="1" hangingPunct="1"/>
            <a:r>
              <a:rPr lang="en-GB" sz="1400" dirty="0" smtClean="0"/>
              <a:t> </a:t>
            </a:r>
          </a:p>
          <a:p>
            <a:pPr eaLnBrk="1" hangingPunct="1"/>
            <a:r>
              <a:rPr lang="en-GB" sz="1400" dirty="0" smtClean="0"/>
              <a:t> </a:t>
            </a:r>
          </a:p>
          <a:p>
            <a:pPr eaLnBrk="1" hangingPunct="1"/>
            <a:r>
              <a:rPr lang="en-GB" sz="1400" dirty="0" smtClean="0"/>
              <a:t> </a:t>
            </a:r>
          </a:p>
          <a:p>
            <a:pPr eaLnBrk="1" hangingPunct="1"/>
            <a:r>
              <a:rPr lang="en-GB" sz="1400" dirty="0" smtClean="0"/>
              <a:t> </a:t>
            </a:r>
          </a:p>
          <a:p>
            <a:pPr eaLnBrk="1" hangingPunct="1"/>
            <a:endParaRPr lang="en-GB" sz="1400" dirty="0" smtClean="0"/>
          </a:p>
        </p:txBody>
      </p:sp>
      <p:sp>
        <p:nvSpPr>
          <p:cNvPr id="4" name="Rectangle 3"/>
          <p:cNvSpPr/>
          <p:nvPr/>
        </p:nvSpPr>
        <p:spPr>
          <a:xfrm>
            <a:off x="1763688" y="548680"/>
            <a:ext cx="5364033"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The Curriculum</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normAutofit fontScale="90000"/>
          </a:bodyPr>
          <a:lstStyle/>
          <a:p>
            <a:pPr eaLnBrk="1" fontAlgn="auto" hangingPunct="1">
              <a:spcAft>
                <a:spcPts val="0"/>
              </a:spcAft>
              <a:defRPr/>
            </a:pPr>
            <a:r>
              <a:rPr lang="en-US"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en-US"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en-GB" dirty="0"/>
          </a:p>
        </p:txBody>
      </p:sp>
      <p:sp>
        <p:nvSpPr>
          <p:cNvPr id="3" name="Content Placeholder 2"/>
          <p:cNvSpPr>
            <a:spLocks noGrp="1"/>
          </p:cNvSpPr>
          <p:nvPr>
            <p:ph idx="1"/>
          </p:nvPr>
        </p:nvSpPr>
        <p:spPr>
          <a:xfrm>
            <a:off x="375072" y="1854970"/>
            <a:ext cx="8229600" cy="4389437"/>
          </a:xfrm>
        </p:spPr>
        <p:txBody>
          <a:bodyPr>
            <a:noAutofit/>
          </a:bodyPr>
          <a:lstStyle/>
          <a:p>
            <a:pPr marL="274320" indent="-274320" eaLnBrk="1" fontAlgn="auto" hangingPunct="1">
              <a:spcAft>
                <a:spcPts val="0"/>
              </a:spcAft>
              <a:buClr>
                <a:schemeClr val="accent3"/>
              </a:buClr>
              <a:buFont typeface="Wingdings 2"/>
              <a:buNone/>
              <a:defRPr/>
            </a:pPr>
            <a:r>
              <a:rPr lang="en-GB" sz="1200" dirty="0" smtClean="0">
                <a:latin typeface="Arial" panose="020B0604020202020204" pitchFamily="34" charset="0"/>
                <a:cs typeface="Arial" panose="020B0604020202020204" pitchFamily="34" charset="0"/>
              </a:rPr>
              <a:t>There are two classes based in 6</a:t>
            </a:r>
            <a:r>
              <a:rPr lang="en-GB" sz="1200" baseline="30000" dirty="0" smtClean="0">
                <a:latin typeface="Arial" panose="020B0604020202020204" pitchFamily="34" charset="0"/>
                <a:cs typeface="Arial" panose="020B0604020202020204" pitchFamily="34" charset="0"/>
              </a:rPr>
              <a:t>th</a:t>
            </a:r>
            <a:r>
              <a:rPr lang="en-GB" sz="1200" dirty="0" smtClean="0">
                <a:latin typeface="Arial" panose="020B0604020202020204" pitchFamily="34" charset="0"/>
                <a:cs typeface="Arial" panose="020B0604020202020204" pitchFamily="34" charset="0"/>
              </a:rPr>
              <a:t> form: Darwin and Pemberton </a:t>
            </a:r>
          </a:p>
          <a:p>
            <a:pPr marL="274320" indent="-274320" eaLnBrk="1" fontAlgn="auto" hangingPunct="1">
              <a:spcAft>
                <a:spcPts val="0"/>
              </a:spcAft>
              <a:buClr>
                <a:schemeClr val="accent3"/>
              </a:buClr>
              <a:buFont typeface="Wingdings 2"/>
              <a:buNone/>
              <a:defRPr/>
            </a:pPr>
            <a:r>
              <a:rPr lang="en-GB" sz="1200" dirty="0" smtClean="0">
                <a:latin typeface="Arial" panose="020B0604020202020204" pitchFamily="34" charset="0"/>
                <a:cs typeface="Arial" panose="020B0604020202020204" pitchFamily="34" charset="0"/>
              </a:rPr>
              <a:t>Students have the opportunity to take part in some or all of the following:</a:t>
            </a:r>
          </a:p>
          <a:p>
            <a:pPr marL="274320" indent="-274320" eaLnBrk="1" fontAlgn="auto" hangingPunct="1">
              <a:spcAft>
                <a:spcPts val="0"/>
              </a:spcAft>
              <a:buClr>
                <a:schemeClr val="accent3"/>
              </a:buClr>
              <a:buFont typeface="Wingdings 2"/>
              <a:buChar char=""/>
              <a:defRPr/>
            </a:pPr>
            <a:r>
              <a:rPr lang="en-GB" sz="1200" b="1" dirty="0" smtClean="0">
                <a:latin typeface="Arial" panose="020B0604020202020204" pitchFamily="34" charset="0"/>
                <a:cs typeface="Arial" panose="020B0604020202020204" pitchFamily="34" charset="0"/>
              </a:rPr>
              <a:t>OCR Life and Living Skills Entry 1,2 and 3</a:t>
            </a:r>
          </a:p>
          <a:p>
            <a:pPr marL="274320" indent="-274320" eaLnBrk="1" fontAlgn="auto" hangingPunct="1">
              <a:spcAft>
                <a:spcPts val="0"/>
              </a:spcAft>
              <a:buClr>
                <a:schemeClr val="accent3"/>
              </a:buClr>
              <a:buFont typeface="Wingdings 2"/>
              <a:buChar char=""/>
              <a:defRPr/>
            </a:pPr>
            <a:r>
              <a:rPr lang="en-GB" sz="1200" b="1" dirty="0" smtClean="0">
                <a:latin typeface="Arial" panose="020B0604020202020204" pitchFamily="34" charset="0"/>
                <a:cs typeface="Arial" panose="020B0604020202020204" pitchFamily="34" charset="0"/>
              </a:rPr>
              <a:t>Duke of Edinburgh Award: Bronze: skill, physical, volunteering and a 2 day 1 night expedition locally) Silver: skill, physical, volunteering and a 3 day 2 night expedition outside of Cambridgeshire) and Gold: skill, physical, volunteering, expedition 4 days 3 nights in wild country and a residential). </a:t>
            </a:r>
          </a:p>
          <a:p>
            <a:pPr marL="274320" indent="-274320" eaLnBrk="1" fontAlgn="auto" hangingPunct="1">
              <a:spcAft>
                <a:spcPts val="0"/>
              </a:spcAft>
              <a:buClr>
                <a:schemeClr val="accent3"/>
              </a:buClr>
              <a:buFont typeface="Wingdings 2"/>
              <a:buChar char=""/>
              <a:defRPr/>
            </a:pPr>
            <a:r>
              <a:rPr lang="en-GB" sz="1200" b="1" dirty="0" smtClean="0">
                <a:latin typeface="Arial" panose="020B0604020202020204" pitchFamily="34" charset="0"/>
                <a:cs typeface="Arial" panose="020B0604020202020204" pitchFamily="34" charset="0"/>
              </a:rPr>
              <a:t>Functional Skills: Maths, English and ICT</a:t>
            </a:r>
          </a:p>
          <a:p>
            <a:pPr eaLnBrk="1" fontAlgn="auto" hangingPunct="1">
              <a:spcAft>
                <a:spcPts val="0"/>
              </a:spcAft>
              <a:buClr>
                <a:schemeClr val="accent3"/>
              </a:buClr>
              <a:defRPr/>
            </a:pPr>
            <a:r>
              <a:rPr lang="en-GB" sz="1200" b="1" dirty="0" smtClean="0">
                <a:latin typeface="Arial" panose="020B0604020202020204" pitchFamily="34" charset="0"/>
                <a:cs typeface="Arial" panose="020B0604020202020204" pitchFamily="34" charset="0"/>
              </a:rPr>
              <a:t>Young Sports Leaders Award in addition to specific sports, </a:t>
            </a:r>
            <a:r>
              <a:rPr lang="en-GB" sz="1200" b="1" dirty="0" err="1" smtClean="0">
                <a:latin typeface="Arial" panose="020B0604020202020204" pitchFamily="34" charset="0"/>
                <a:cs typeface="Arial" panose="020B0604020202020204" pitchFamily="34" charset="0"/>
              </a:rPr>
              <a:t>ie</a:t>
            </a:r>
            <a:r>
              <a:rPr lang="en-GB" sz="1200" b="1" dirty="0" smtClean="0">
                <a:latin typeface="Arial" panose="020B0604020202020204" pitchFamily="34" charset="0"/>
                <a:cs typeface="Arial" panose="020B0604020202020204" pitchFamily="34" charset="0"/>
              </a:rPr>
              <a:t>. </a:t>
            </a:r>
            <a:r>
              <a:rPr lang="en-GB" sz="1200" b="1" dirty="0" err="1" smtClean="0">
                <a:latin typeface="Arial" panose="020B0604020202020204" pitchFamily="34" charset="0"/>
                <a:cs typeface="Arial" panose="020B0604020202020204" pitchFamily="34" charset="0"/>
              </a:rPr>
              <a:t>Boccia</a:t>
            </a:r>
            <a:r>
              <a:rPr lang="en-GB" sz="1200" b="1" dirty="0" smtClean="0">
                <a:latin typeface="Arial" panose="020B0604020202020204" pitchFamily="34" charset="0"/>
                <a:cs typeface="Arial" panose="020B0604020202020204" pitchFamily="34" charset="0"/>
              </a:rPr>
              <a:t> leaders award, </a:t>
            </a:r>
            <a:r>
              <a:rPr lang="en-GB" sz="1200" b="1" dirty="0" err="1" smtClean="0">
                <a:latin typeface="Arial" panose="020B0604020202020204" pitchFamily="34" charset="0"/>
                <a:cs typeface="Arial" panose="020B0604020202020204" pitchFamily="34" charset="0"/>
              </a:rPr>
              <a:t>Panathlon</a:t>
            </a:r>
            <a:r>
              <a:rPr lang="en-GB" sz="1200" b="1" dirty="0" smtClean="0">
                <a:latin typeface="Arial" panose="020B0604020202020204" pitchFamily="34" charset="0"/>
                <a:cs typeface="Arial" panose="020B0604020202020204" pitchFamily="34" charset="0"/>
              </a:rPr>
              <a:t> leaders award</a:t>
            </a:r>
          </a:p>
          <a:p>
            <a:pPr marL="274320" indent="-274320" eaLnBrk="1" fontAlgn="auto" hangingPunct="1">
              <a:spcAft>
                <a:spcPts val="0"/>
              </a:spcAft>
              <a:buClr>
                <a:schemeClr val="accent3"/>
              </a:buClr>
              <a:buFont typeface="Wingdings 2"/>
              <a:buChar char=""/>
              <a:defRPr/>
            </a:pPr>
            <a:r>
              <a:rPr lang="en-GB" sz="1200" b="1" dirty="0" smtClean="0">
                <a:latin typeface="Arial" panose="020B0604020202020204" pitchFamily="34" charset="0"/>
                <a:cs typeface="Arial" panose="020B0604020202020204" pitchFamily="34" charset="0"/>
              </a:rPr>
              <a:t>BTEC Level 1 and 2 Home cooking course</a:t>
            </a:r>
          </a:p>
          <a:p>
            <a:pPr marL="274320" indent="-274320" eaLnBrk="1" fontAlgn="auto" hangingPunct="1">
              <a:spcAft>
                <a:spcPts val="0"/>
              </a:spcAft>
              <a:buClr>
                <a:schemeClr val="accent3"/>
              </a:buClr>
              <a:buFont typeface="Wingdings 2"/>
              <a:buChar char=""/>
              <a:defRPr/>
            </a:pPr>
            <a:r>
              <a:rPr lang="en-GB" sz="1200" b="1" dirty="0" smtClean="0">
                <a:latin typeface="Arial" panose="020B0604020202020204" pitchFamily="34" charset="0"/>
                <a:cs typeface="Arial" panose="020B0604020202020204" pitchFamily="34" charset="0"/>
              </a:rPr>
              <a:t>Bike ability  Level 1 and 2</a:t>
            </a:r>
          </a:p>
          <a:p>
            <a:pPr marL="274320" indent="-274320" eaLnBrk="1" fontAlgn="auto" hangingPunct="1">
              <a:spcAft>
                <a:spcPts val="0"/>
              </a:spcAft>
              <a:buClr>
                <a:schemeClr val="accent3"/>
              </a:buClr>
              <a:buFont typeface="Wingdings 2"/>
              <a:buChar char=""/>
              <a:defRPr/>
            </a:pPr>
            <a:r>
              <a:rPr lang="en-GB" sz="1200" b="1" dirty="0" smtClean="0">
                <a:latin typeface="Arial" panose="020B0604020202020204" pitchFamily="34" charset="0"/>
                <a:cs typeface="Arial" panose="020B0604020202020204" pitchFamily="34" charset="0"/>
              </a:rPr>
              <a:t>AQA PSD </a:t>
            </a:r>
          </a:p>
          <a:p>
            <a:pPr marL="274320" indent="-274320" eaLnBrk="1" fontAlgn="auto" hangingPunct="1">
              <a:spcAft>
                <a:spcPts val="0"/>
              </a:spcAft>
              <a:buClr>
                <a:schemeClr val="accent3"/>
              </a:buClr>
              <a:buFont typeface="Wingdings 2"/>
              <a:buChar char=""/>
              <a:defRPr/>
            </a:pPr>
            <a:r>
              <a:rPr lang="en-GB" sz="1200" b="1" dirty="0" smtClean="0">
                <a:latin typeface="Arial" panose="020B0604020202020204" pitchFamily="34" charset="0"/>
                <a:cs typeface="Arial" panose="020B0604020202020204" pitchFamily="34" charset="0"/>
              </a:rPr>
              <a:t>Arts Award </a:t>
            </a:r>
          </a:p>
          <a:p>
            <a:pPr marL="0" indent="0">
              <a:buNone/>
            </a:pPr>
            <a:r>
              <a:rPr lang="en-GB" sz="1200" dirty="0" smtClean="0">
                <a:latin typeface="Arial" panose="020B0604020202020204" pitchFamily="34" charset="0"/>
                <a:cs typeface="Arial" panose="020B0604020202020204" pitchFamily="34" charset="0"/>
              </a:rPr>
              <a:t>Part of our blended learning package provides learners with a taster of post-19 provisions appropriate to their individualised needs. Theses experiences are then used to create a unique transition plan with learners and families. We therefore work closely with ANPAS, the transitions team and local colleges to enable a smooth transition to adult life.</a:t>
            </a:r>
          </a:p>
          <a:p>
            <a:pPr marL="0" indent="0">
              <a:buNone/>
            </a:pPr>
            <a:r>
              <a:rPr lang="en-GB" sz="1200" dirty="0" smtClean="0">
                <a:latin typeface="Arial" panose="020B0604020202020204" pitchFamily="34" charset="0"/>
                <a:cs typeface="Arial" panose="020B0604020202020204" pitchFamily="34" charset="0"/>
              </a:rPr>
              <a:t>Possible post-19 destinations include further Entry level, Level 1/ 2 courses at local colleges, placements at local social firms and adult social care provisions</a:t>
            </a:r>
            <a:r>
              <a:rPr lang="en-GB" sz="1200" dirty="0">
                <a:latin typeface="Arial" panose="020B0604020202020204" pitchFamily="34" charset="0"/>
                <a:cs typeface="Arial" panose="020B0604020202020204" pitchFamily="34" charset="0"/>
              </a:rPr>
              <a:t> </a:t>
            </a:r>
            <a:r>
              <a:rPr lang="en-GB" sz="1200" dirty="0" smtClean="0">
                <a:latin typeface="Arial" panose="020B0604020202020204" pitchFamily="34" charset="0"/>
                <a:cs typeface="Arial" panose="020B0604020202020204" pitchFamily="34" charset="0"/>
              </a:rPr>
              <a:t>and full time employment.</a:t>
            </a:r>
          </a:p>
          <a:p>
            <a:pPr marL="274320" indent="-274320" eaLnBrk="1" fontAlgn="auto" hangingPunct="1">
              <a:spcAft>
                <a:spcPts val="0"/>
              </a:spcAft>
              <a:buClr>
                <a:schemeClr val="accent3"/>
              </a:buClr>
              <a:buFont typeface="Wingdings 2"/>
              <a:buChar char=""/>
              <a:defRPr/>
            </a:pPr>
            <a:endParaRPr lang="en-GB" sz="1200" dirty="0" smtClean="0">
              <a:latin typeface="Arial" panose="020B0604020202020204" pitchFamily="34" charset="0"/>
              <a:cs typeface="Arial" panose="020B0604020202020204" pitchFamily="34" charset="0"/>
            </a:endParaRPr>
          </a:p>
          <a:p>
            <a:pPr marL="0" indent="0" eaLnBrk="1" fontAlgn="auto" hangingPunct="1">
              <a:spcAft>
                <a:spcPts val="0"/>
              </a:spcAft>
              <a:buClr>
                <a:schemeClr val="accent3"/>
              </a:buClr>
              <a:buNone/>
              <a:defRPr/>
            </a:pPr>
            <a:r>
              <a:rPr lang="en-GB" sz="1200" dirty="0" smtClean="0">
                <a:latin typeface="Arial" panose="020B0604020202020204" pitchFamily="34" charset="0"/>
                <a:cs typeface="Arial" panose="020B0604020202020204" pitchFamily="34" charset="0"/>
              </a:rPr>
              <a:t>(There is an Appeals procedure if parents do not agree with the Internal Assessor for BTEC awards )</a:t>
            </a:r>
            <a:endParaRPr lang="en-GB" sz="1200" dirty="0">
              <a:latin typeface="Arial" panose="020B0604020202020204" pitchFamily="34" charset="0"/>
              <a:cs typeface="Arial" panose="020B0604020202020204" pitchFamily="34" charset="0"/>
            </a:endParaRPr>
          </a:p>
        </p:txBody>
      </p:sp>
      <p:sp>
        <p:nvSpPr>
          <p:cNvPr id="4" name="Rectangle 3"/>
          <p:cNvSpPr/>
          <p:nvPr/>
        </p:nvSpPr>
        <p:spPr>
          <a:xfrm>
            <a:off x="971600" y="908720"/>
            <a:ext cx="5364033" cy="923330"/>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The Curriculum</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313" y="1700213"/>
            <a:ext cx="8351837" cy="5157787"/>
          </a:xfrm>
        </p:spPr>
        <p:txBody>
          <a:bodyPr>
            <a:normAutofit fontScale="25000" lnSpcReduction="20000"/>
          </a:bodyPr>
          <a:lstStyle/>
          <a:p>
            <a:pPr marL="274320" indent="-274320" eaLnBrk="1" fontAlgn="auto" hangingPunct="1">
              <a:spcAft>
                <a:spcPts val="0"/>
              </a:spcAft>
              <a:buClr>
                <a:schemeClr val="accent3"/>
              </a:buClr>
              <a:buFont typeface="Wingdings 2"/>
              <a:buNone/>
              <a:defRPr/>
            </a:pPr>
            <a:r>
              <a:rPr lang="en-GB" sz="8000" dirty="0" smtClean="0">
                <a:latin typeface="Arial Black" pitchFamily="34" charset="0"/>
              </a:rPr>
              <a:t> </a:t>
            </a:r>
            <a:r>
              <a:rPr lang="en-GB" sz="14400" dirty="0" smtClean="0">
                <a:latin typeface="Arial Black" pitchFamily="34" charset="0"/>
              </a:rPr>
              <a:t>The course may include:</a:t>
            </a:r>
          </a:p>
          <a:p>
            <a:pPr marL="274320" indent="-274320" eaLnBrk="1" fontAlgn="auto" hangingPunct="1">
              <a:spcAft>
                <a:spcPts val="0"/>
              </a:spcAft>
              <a:buClr>
                <a:schemeClr val="accent3"/>
              </a:buClr>
              <a:buFont typeface="Wingdings 2"/>
              <a:buNone/>
              <a:defRPr/>
            </a:pPr>
            <a:r>
              <a:rPr lang="en-GB" sz="12800" dirty="0" smtClean="0">
                <a:latin typeface="Colonna MT" pitchFamily="82" charset="0"/>
              </a:rPr>
              <a:t>*Personal Skills &amp; PSD</a:t>
            </a:r>
            <a:r>
              <a:rPr lang="en-GB" sz="12800" dirty="0" smtClean="0">
                <a:latin typeface="Harlow Solid Italic" pitchFamily="82" charset="0"/>
              </a:rPr>
              <a:t>		</a:t>
            </a:r>
          </a:p>
          <a:p>
            <a:pPr marL="274320" indent="-274320" eaLnBrk="1" fontAlgn="auto" hangingPunct="1">
              <a:spcAft>
                <a:spcPts val="0"/>
              </a:spcAft>
              <a:buClr>
                <a:schemeClr val="accent3"/>
              </a:buClr>
              <a:buFont typeface="Wingdings 2"/>
              <a:buChar char=""/>
              <a:defRPr/>
            </a:pPr>
            <a:r>
              <a:rPr lang="en-GB" sz="7200" dirty="0">
                <a:latin typeface="Goudy Stout" pitchFamily="18" charset="0"/>
              </a:rPr>
              <a:t>Horticulture</a:t>
            </a:r>
            <a:endParaRPr lang="en-GB" sz="7200" dirty="0" smtClean="0">
              <a:latin typeface="Harlow Solid Italic" pitchFamily="82" charset="0"/>
            </a:endParaRPr>
          </a:p>
          <a:p>
            <a:pPr marL="274320" indent="-274320" eaLnBrk="1" fontAlgn="auto" hangingPunct="1">
              <a:spcAft>
                <a:spcPts val="0"/>
              </a:spcAft>
              <a:buClr>
                <a:schemeClr val="accent3"/>
              </a:buClr>
              <a:buFont typeface="Wingdings 2"/>
              <a:buNone/>
              <a:defRPr/>
            </a:pPr>
            <a:r>
              <a:rPr lang="en-GB" sz="12800" dirty="0" smtClean="0">
                <a:latin typeface="Harlow Solid Italic" pitchFamily="82" charset="0"/>
              </a:rPr>
              <a:t>*Arts &amp; Craft  		                               </a:t>
            </a:r>
            <a:r>
              <a:rPr lang="en-GB" sz="7200" dirty="0" smtClean="0">
                <a:latin typeface="Goudy Stout" pitchFamily="18" charset="0"/>
              </a:rPr>
              <a:t>Independence Skills </a:t>
            </a:r>
            <a:r>
              <a:rPr lang="en-GB" sz="12800" dirty="0" smtClean="0">
                <a:latin typeface="Harlow Solid Italic" pitchFamily="82" charset="0"/>
              </a:rPr>
              <a:t>	</a:t>
            </a:r>
          </a:p>
          <a:p>
            <a:pPr marL="274320" indent="-274320" eaLnBrk="1" fontAlgn="auto" hangingPunct="1">
              <a:spcAft>
                <a:spcPts val="0"/>
              </a:spcAft>
              <a:buClr>
                <a:schemeClr val="accent3"/>
              </a:buClr>
              <a:buFont typeface="Wingdings 2"/>
              <a:buNone/>
              <a:defRPr/>
            </a:pPr>
            <a:r>
              <a:rPr lang="en-GB" sz="12800" dirty="0" smtClean="0">
                <a:latin typeface="Arial Black" pitchFamily="34" charset="0"/>
              </a:rPr>
              <a:t>*</a:t>
            </a:r>
            <a:r>
              <a:rPr lang="en-GB" sz="9600" dirty="0" smtClean="0">
                <a:latin typeface="Arial Black" pitchFamily="34" charset="0"/>
              </a:rPr>
              <a:t>Communication</a:t>
            </a:r>
            <a:r>
              <a:rPr lang="en-GB" sz="12800" dirty="0" smtClean="0">
                <a:latin typeface="Arial Black" pitchFamily="34" charset="0"/>
              </a:rPr>
              <a:t>    Media                </a:t>
            </a:r>
          </a:p>
          <a:p>
            <a:pPr marL="274320" indent="-274320" eaLnBrk="1" fontAlgn="auto" hangingPunct="1">
              <a:spcAft>
                <a:spcPts val="0"/>
              </a:spcAft>
              <a:buClr>
                <a:schemeClr val="accent3"/>
              </a:buClr>
              <a:buFont typeface="Wingdings 2"/>
              <a:buNone/>
              <a:defRPr/>
            </a:pPr>
            <a:r>
              <a:rPr lang="en-GB" sz="12800" dirty="0" smtClean="0">
                <a:latin typeface="Bradley Hand ITC" pitchFamily="66" charset="0"/>
              </a:rPr>
              <a:t>*Environment &amp; Community          </a:t>
            </a:r>
          </a:p>
          <a:p>
            <a:pPr marL="274320" indent="-274320" eaLnBrk="1" fontAlgn="auto" hangingPunct="1">
              <a:spcAft>
                <a:spcPts val="0"/>
              </a:spcAft>
              <a:buClr>
                <a:schemeClr val="accent3"/>
              </a:buClr>
              <a:buFont typeface="Wingdings 2"/>
              <a:buNone/>
              <a:defRPr/>
            </a:pPr>
            <a:r>
              <a:rPr lang="en-GB" sz="12800" dirty="0" smtClean="0">
                <a:latin typeface="Bradley Hand ITC" pitchFamily="66" charset="0"/>
              </a:rPr>
              <a:t>*</a:t>
            </a:r>
            <a:r>
              <a:rPr lang="en-GB" sz="12800" dirty="0" smtClean="0">
                <a:latin typeface="Vladimir Script" pitchFamily="66" charset="0"/>
              </a:rPr>
              <a:t>Home Management   </a:t>
            </a:r>
            <a:r>
              <a:rPr lang="en-GB" sz="12800" dirty="0" smtClean="0">
                <a:latin typeface="SassoonCRInfantMedium" pitchFamily="2" charset="0"/>
              </a:rPr>
              <a:t>ICT</a:t>
            </a:r>
            <a:r>
              <a:rPr lang="en-GB" sz="8000" dirty="0" smtClean="0"/>
              <a:t>	   </a:t>
            </a:r>
            <a:r>
              <a:rPr lang="en-GB" sz="8000" dirty="0" smtClean="0">
                <a:latin typeface="Aharoni" panose="02010803020104030203" pitchFamily="2" charset="-79"/>
                <a:cs typeface="Aharoni" panose="02010803020104030203" pitchFamily="2" charset="-79"/>
              </a:rPr>
              <a:t>World of work                               </a:t>
            </a:r>
            <a:r>
              <a:rPr lang="en-GB" sz="11200" dirty="0" smtClean="0"/>
              <a:t>Numeracy</a:t>
            </a:r>
            <a:r>
              <a:rPr lang="en-US" sz="9600" dirty="0" smtClean="0">
                <a:latin typeface="Aharoni" panose="02010803020104030203" pitchFamily="2" charset="-79"/>
                <a:cs typeface="Aharoni" panose="02010803020104030203" pitchFamily="2" charset="-79"/>
              </a:rPr>
              <a:t>    Music   </a:t>
            </a:r>
            <a:r>
              <a:rPr lang="en-US" sz="5600" dirty="0" smtClean="0">
                <a:latin typeface="Algerian" panose="04020705040A02060702" pitchFamily="82" charset="0"/>
                <a:cs typeface="Aharoni" panose="02010803020104030203" pitchFamily="2" charset="-79"/>
              </a:rPr>
              <a:t>Animal </a:t>
            </a:r>
            <a:r>
              <a:rPr lang="en-US" sz="5600" dirty="0">
                <a:latin typeface="Algerian" panose="04020705040A02060702" pitchFamily="82" charset="0"/>
                <a:cs typeface="Aharoni" panose="02010803020104030203" pitchFamily="2" charset="-79"/>
              </a:rPr>
              <a:t>care </a:t>
            </a:r>
            <a:r>
              <a:rPr lang="en-GB" sz="11200" dirty="0" smtClean="0"/>
              <a:t> </a:t>
            </a:r>
          </a:p>
          <a:p>
            <a:pPr eaLnBrk="1" fontAlgn="auto" hangingPunct="1">
              <a:spcAft>
                <a:spcPts val="0"/>
              </a:spcAft>
              <a:buClr>
                <a:schemeClr val="accent3"/>
              </a:buClr>
              <a:buFont typeface="Arial" charset="0"/>
              <a:buChar char="•"/>
              <a:defRPr/>
            </a:pPr>
            <a:r>
              <a:rPr lang="en-GB" sz="800" dirty="0" smtClean="0"/>
              <a:t>* </a:t>
            </a:r>
            <a:r>
              <a:rPr lang="en-GB" sz="800" dirty="0">
                <a:latin typeface="Bauhaus 93" pitchFamily="82" charset="0"/>
              </a:rPr>
              <a:t>Sports&amp; </a:t>
            </a:r>
            <a:r>
              <a:rPr lang="en-GB" sz="800" dirty="0" smtClean="0">
                <a:latin typeface="Bauhaus 93" pitchFamily="82" charset="0"/>
              </a:rPr>
              <a:t>Le</a:t>
            </a:r>
          </a:p>
          <a:p>
            <a:pPr eaLnBrk="1" fontAlgn="auto" hangingPunct="1">
              <a:spcAft>
                <a:spcPts val="0"/>
              </a:spcAft>
              <a:buClr>
                <a:schemeClr val="accent3"/>
              </a:buClr>
              <a:buFont typeface="Arial" charset="0"/>
              <a:buChar char="•"/>
              <a:defRPr/>
            </a:pPr>
            <a:endParaRPr lang="en-GB" sz="800" dirty="0">
              <a:latin typeface="Bauhaus 93" pitchFamily="82" charset="0"/>
            </a:endParaRPr>
          </a:p>
          <a:p>
            <a:pPr eaLnBrk="1" fontAlgn="auto" hangingPunct="1">
              <a:spcAft>
                <a:spcPts val="0"/>
              </a:spcAft>
              <a:buClr>
                <a:schemeClr val="accent3"/>
              </a:buClr>
              <a:buFont typeface="Arial" charset="0"/>
              <a:buChar char="•"/>
              <a:defRPr/>
            </a:pPr>
            <a:r>
              <a:rPr lang="en-GB" sz="800" dirty="0" err="1" smtClean="0">
                <a:latin typeface="Bauhaus 93" pitchFamily="82" charset="0"/>
              </a:rPr>
              <a:t>isure</a:t>
            </a:r>
            <a:r>
              <a:rPr lang="en-GB" sz="800" dirty="0" smtClean="0">
                <a:latin typeface="Bauhaus 93" pitchFamily="82" charset="0"/>
              </a:rPr>
              <a:t> </a:t>
            </a:r>
            <a:r>
              <a:rPr lang="en-GB" sz="8000" dirty="0" smtClean="0">
                <a:latin typeface="Agency FB" pitchFamily="34" charset="0"/>
              </a:rPr>
              <a:t>Manufacturing     </a:t>
            </a:r>
            <a:r>
              <a:rPr lang="en-GB" sz="8000" b="1" dirty="0" smtClean="0"/>
              <a:t>World related learning  </a:t>
            </a:r>
            <a:endParaRPr lang="en-GB" sz="8000" b="1" dirty="0"/>
          </a:p>
          <a:p>
            <a:pPr eaLnBrk="1" fontAlgn="auto" hangingPunct="1">
              <a:spcAft>
                <a:spcPts val="0"/>
              </a:spcAft>
              <a:buClr>
                <a:schemeClr val="accent3"/>
              </a:buClr>
              <a:buFont typeface="Arial" charset="0"/>
              <a:buChar char="•"/>
              <a:defRPr/>
            </a:pPr>
            <a:r>
              <a:rPr lang="en-GB" sz="8000" dirty="0" smtClean="0"/>
              <a:t>	</a:t>
            </a:r>
          </a:p>
          <a:p>
            <a:pPr marL="274320" indent="-274320" eaLnBrk="1" fontAlgn="auto" hangingPunct="1">
              <a:spcAft>
                <a:spcPts val="0"/>
              </a:spcAft>
              <a:buClr>
                <a:schemeClr val="accent3"/>
              </a:buClr>
              <a:buFont typeface="Wingdings 2"/>
              <a:buNone/>
              <a:defRPr/>
            </a:pPr>
            <a:r>
              <a:rPr lang="en-GB" sz="8000" dirty="0" smtClean="0"/>
              <a:t>	</a:t>
            </a:r>
            <a:r>
              <a:rPr lang="en-GB" sz="8000" dirty="0" smtClean="0">
                <a:latin typeface="Algerian" panose="04020705040A02060702" pitchFamily="82" charset="0"/>
              </a:rPr>
              <a:t>Sports &amp; Leisure 	</a:t>
            </a:r>
            <a:r>
              <a:rPr lang="en-GB" sz="8000" dirty="0" smtClean="0">
                <a:latin typeface="Aharoni" panose="02010803020104030203" pitchFamily="2" charset="-79"/>
                <a:cs typeface="Aharoni" panose="02010803020104030203" pitchFamily="2" charset="-79"/>
              </a:rPr>
              <a:t>Enterprise                       </a:t>
            </a:r>
          </a:p>
          <a:p>
            <a:pPr marL="274320" indent="-274320" eaLnBrk="1" fontAlgn="auto" hangingPunct="1">
              <a:spcAft>
                <a:spcPts val="0"/>
              </a:spcAft>
              <a:buClr>
                <a:schemeClr val="accent3"/>
              </a:buClr>
              <a:buFont typeface="Wingdings 2"/>
              <a:buChar char=""/>
              <a:defRPr/>
            </a:pPr>
            <a:endParaRPr lang="en-GB" dirty="0" smtClean="0"/>
          </a:p>
          <a:p>
            <a:pPr marL="274320" indent="-274320" eaLnBrk="1" fontAlgn="auto" hangingPunct="1">
              <a:spcAft>
                <a:spcPts val="0"/>
              </a:spcAft>
              <a:buClr>
                <a:schemeClr val="accent3"/>
              </a:buClr>
              <a:buFont typeface="Wingdings 2"/>
              <a:buNone/>
              <a:defRPr/>
            </a:pPr>
            <a:r>
              <a:rPr lang="en-GB" dirty="0" smtClean="0"/>
              <a:t> </a:t>
            </a:r>
          </a:p>
        </p:txBody>
      </p:sp>
      <p:sp>
        <p:nvSpPr>
          <p:cNvPr id="4" name="Rectangle 3"/>
          <p:cNvSpPr/>
          <p:nvPr/>
        </p:nvSpPr>
        <p:spPr>
          <a:xfrm>
            <a:off x="611560" y="836712"/>
            <a:ext cx="7910371"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OCR Life &amp; Living Skills</a:t>
            </a:r>
          </a:p>
        </p:txBody>
      </p:sp>
      <p:pic>
        <p:nvPicPr>
          <p:cNvPr id="11" name="Picture 10" descr="J:\6th form Planning &amp; Resources\2015-16\Homerton\photos\Sherborne\DSCF1598.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303" y="2161498"/>
            <a:ext cx="1193191" cy="810021"/>
          </a:xfrm>
          <a:prstGeom prst="rect">
            <a:avLst/>
          </a:prstGeom>
          <a:noFill/>
          <a:ln>
            <a:noFill/>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8735" y="4250436"/>
            <a:ext cx="1472720" cy="1104540"/>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07939" y="3106719"/>
            <a:ext cx="1472722" cy="1104541"/>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26005" y="1904924"/>
            <a:ext cx="1567447" cy="1175585"/>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83969" y="2450991"/>
            <a:ext cx="1246996" cy="935248"/>
          </a:xfrm>
          <a:prstGeom prst="rect">
            <a:avLst/>
          </a:prstGeom>
        </p:spPr>
      </p:pic>
      <p:pic>
        <p:nvPicPr>
          <p:cNvPr id="9" name="Picture 8"/>
          <p:cNvPicPr>
            <a:picLocks noChangeAspect="1"/>
          </p:cNvPicPr>
          <p:nvPr/>
        </p:nvPicPr>
        <p:blipFill rotWithShape="1">
          <a:blip r:embed="rId7" cstate="print">
            <a:extLst>
              <a:ext uri="{28A0092B-C50C-407E-A947-70E740481C1C}">
                <a14:useLocalDpi xmlns:a14="http://schemas.microsoft.com/office/drawing/2010/main" val="0"/>
              </a:ext>
            </a:extLst>
          </a:blip>
          <a:srcRect l="27218" t="5887" r="10704" b="9023"/>
          <a:stretch/>
        </p:blipFill>
        <p:spPr>
          <a:xfrm>
            <a:off x="6262966" y="3073555"/>
            <a:ext cx="1102528" cy="2014966"/>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47991" y="5458388"/>
            <a:ext cx="1514263" cy="1130439"/>
          </a:xfrm>
          <a:prstGeom prst="rect">
            <a:avLst/>
          </a:prstGeom>
        </p:spPr>
      </p:pic>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91805" y="5342790"/>
            <a:ext cx="1044849" cy="1399612"/>
          </a:xfrm>
          <a:prstGeom prst="rect">
            <a:avLst/>
          </a:prstGeom>
        </p:spPr>
      </p:pic>
      <p:pic>
        <p:nvPicPr>
          <p:cNvPr id="2" name="Picture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104619" y="5227192"/>
            <a:ext cx="1131146" cy="151521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5475"/>
            <a:ext cx="8229600" cy="1143000"/>
          </a:xfrm>
        </p:spPr>
        <p:txBody>
          <a:bodyPr>
            <a:normAutofit fontScale="90000"/>
          </a:bodyPr>
          <a:lstStyle/>
          <a:p>
            <a:pPr eaLnBrk="1" fontAlgn="auto" hangingPunct="1">
              <a:spcAft>
                <a:spcPts val="0"/>
              </a:spcAft>
              <a:defRPr/>
            </a:pPr>
            <a:r>
              <a:rPr lang="en-GB" dirty="0" smtClean="0"/>
              <a:t/>
            </a:r>
            <a:br>
              <a:rPr lang="en-GB" dirty="0" smtClean="0"/>
            </a:br>
            <a:r>
              <a:rPr lang="en-GB" dirty="0" smtClean="0"/>
              <a:t> </a:t>
            </a:r>
            <a:br>
              <a:rPr lang="en-GB" dirty="0" smtClean="0"/>
            </a:br>
            <a:endParaRPr lang="en-GB" dirty="0"/>
          </a:p>
        </p:txBody>
      </p:sp>
      <p:sp>
        <p:nvSpPr>
          <p:cNvPr id="3" name="Content Placeholder 2"/>
          <p:cNvSpPr>
            <a:spLocks noGrp="1"/>
          </p:cNvSpPr>
          <p:nvPr>
            <p:ph idx="1"/>
          </p:nvPr>
        </p:nvSpPr>
        <p:spPr>
          <a:xfrm>
            <a:off x="457200" y="1196975"/>
            <a:ext cx="8229600" cy="3744913"/>
          </a:xfrm>
        </p:spPr>
        <p:txBody>
          <a:bodyPr>
            <a:normAutofit/>
          </a:bodyPr>
          <a:lstStyle/>
          <a:p>
            <a:pPr marL="274320" indent="-274320" eaLnBrk="1" fontAlgn="auto" hangingPunct="1">
              <a:spcAft>
                <a:spcPts val="0"/>
              </a:spcAft>
              <a:buClr>
                <a:schemeClr val="accent3"/>
              </a:buClr>
              <a:buFont typeface="Wingdings 2"/>
              <a:buNone/>
              <a:defRPr/>
            </a:pPr>
            <a:endParaRPr lang="en-GB" sz="1400" dirty="0" smtClean="0"/>
          </a:p>
          <a:p>
            <a:pPr marL="274320" indent="-274320" eaLnBrk="1" fontAlgn="auto" hangingPunct="1">
              <a:spcAft>
                <a:spcPts val="0"/>
              </a:spcAft>
              <a:buClr>
                <a:schemeClr val="accent3"/>
              </a:buClr>
              <a:buNone/>
              <a:defRPr/>
            </a:pPr>
            <a:r>
              <a:rPr lang="en-GB" sz="1200" dirty="0"/>
              <a:t> </a:t>
            </a:r>
            <a:r>
              <a:rPr lang="en-GB" sz="1200" dirty="0" smtClean="0"/>
              <a:t>                                      </a:t>
            </a:r>
            <a:r>
              <a:rPr lang="en-GB" sz="1200" dirty="0" smtClean="0">
                <a:latin typeface="Arial" panose="020B0604020202020204" pitchFamily="34" charset="0"/>
                <a:cs typeface="Arial" panose="020B0604020202020204" pitchFamily="34" charset="0"/>
              </a:rPr>
              <a:t>Work </a:t>
            </a:r>
            <a:r>
              <a:rPr lang="en-GB" sz="1200" dirty="0">
                <a:latin typeface="Arial" panose="020B0604020202020204" pitchFamily="34" charset="0"/>
                <a:cs typeface="Arial" panose="020B0604020202020204" pitchFamily="34" charset="0"/>
              </a:rPr>
              <a:t>experience is an important part of our study programme in 6</a:t>
            </a:r>
            <a:r>
              <a:rPr lang="en-GB" sz="1200" baseline="30000" dirty="0">
                <a:latin typeface="Arial" panose="020B0604020202020204" pitchFamily="34" charset="0"/>
                <a:cs typeface="Arial" panose="020B0604020202020204" pitchFamily="34" charset="0"/>
              </a:rPr>
              <a:t>th</a:t>
            </a:r>
            <a:r>
              <a:rPr lang="en-GB" sz="1200" dirty="0">
                <a:latin typeface="Arial" panose="020B0604020202020204" pitchFamily="34" charset="0"/>
                <a:cs typeface="Arial" panose="020B0604020202020204" pitchFamily="34" charset="0"/>
              </a:rPr>
              <a:t> form. </a:t>
            </a:r>
            <a:endParaRPr lang="en-GB" sz="1200" dirty="0" smtClean="0">
              <a:latin typeface="Arial" panose="020B0604020202020204" pitchFamily="34" charset="0"/>
              <a:cs typeface="Arial" panose="020B0604020202020204" pitchFamily="34" charset="0"/>
            </a:endParaRPr>
          </a:p>
          <a:p>
            <a:pPr eaLnBrk="1" fontAlgn="auto" hangingPunct="1">
              <a:spcAft>
                <a:spcPts val="0"/>
              </a:spcAft>
              <a:buClr>
                <a:schemeClr val="accent3"/>
              </a:buClr>
              <a:buFont typeface="Wingdings" panose="05000000000000000000" pitchFamily="2" charset="2"/>
              <a:buChar char="§"/>
              <a:defRPr/>
            </a:pPr>
            <a:r>
              <a:rPr lang="en-GB" sz="1200" dirty="0">
                <a:latin typeface="Arial" panose="020B0604020202020204" pitchFamily="34" charset="0"/>
                <a:cs typeface="Arial" panose="020B0604020202020204" pitchFamily="34" charset="0"/>
              </a:rPr>
              <a:t>Working in partnership with local social firms and businesses students have the opportunity to take part in meaningful work place visits, work  shadowing, work experience and </a:t>
            </a:r>
            <a:r>
              <a:rPr lang="en-GB" sz="1200" dirty="0" smtClean="0">
                <a:latin typeface="Arial" panose="020B0604020202020204" pitchFamily="34" charset="0"/>
                <a:cs typeface="Arial" panose="020B0604020202020204" pitchFamily="34" charset="0"/>
              </a:rPr>
              <a:t>volunteering. We always visit the work placements as a group then students are able  to make  an informed choice of where they would like to go. </a:t>
            </a:r>
          </a:p>
          <a:p>
            <a:pPr marL="274320" indent="-274320" eaLnBrk="1" fontAlgn="auto" hangingPunct="1">
              <a:spcAft>
                <a:spcPts val="0"/>
              </a:spcAft>
              <a:buClr>
                <a:schemeClr val="accent3"/>
              </a:buClr>
              <a:buFont typeface="Wingdings 2"/>
              <a:buChar char=""/>
              <a:defRPr/>
            </a:pPr>
            <a:r>
              <a:rPr lang="en-GB" sz="1200" dirty="0" smtClean="0">
                <a:latin typeface="Arial" panose="020B0604020202020204" pitchFamily="34" charset="0"/>
                <a:cs typeface="Arial" panose="020B0604020202020204" pitchFamily="34" charset="0"/>
              </a:rPr>
              <a:t>We also look to develop a students interests and hobbies if possible.</a:t>
            </a:r>
          </a:p>
          <a:p>
            <a:pPr marL="274320" indent="-274320" eaLnBrk="1" fontAlgn="auto" hangingPunct="1">
              <a:spcAft>
                <a:spcPts val="0"/>
              </a:spcAft>
              <a:buClr>
                <a:schemeClr val="accent3"/>
              </a:buClr>
              <a:buFont typeface="Wingdings 2"/>
              <a:buChar char=""/>
              <a:defRPr/>
            </a:pPr>
            <a:r>
              <a:rPr lang="en-GB" sz="1200" dirty="0" smtClean="0">
                <a:latin typeface="Arial" panose="020B0604020202020204" pitchFamily="34" charset="0"/>
                <a:cs typeface="Arial" panose="020B0604020202020204" pitchFamily="34" charset="0"/>
              </a:rPr>
              <a:t>Students tend to  go with support, 1 adult will usually  accompany 2 students, or some students will be able and confident enough to go on their own. If students are going unsupported we will look for a placement near where they live. We will also support students in travel training to enable them greater independence if appropriate.</a:t>
            </a:r>
          </a:p>
          <a:p>
            <a:pPr marL="274320" indent="-274320" eaLnBrk="1" fontAlgn="auto" hangingPunct="1">
              <a:spcAft>
                <a:spcPts val="0"/>
              </a:spcAft>
              <a:buClr>
                <a:schemeClr val="accent3"/>
              </a:buClr>
              <a:buFont typeface="Wingdings 2"/>
              <a:buChar char=""/>
              <a:defRPr/>
            </a:pPr>
            <a:r>
              <a:rPr lang="en-GB" sz="1200" dirty="0" smtClean="0">
                <a:latin typeface="Arial" panose="020B0604020202020204" pitchFamily="34" charset="0"/>
                <a:cs typeface="Arial" panose="020B0604020202020204" pitchFamily="34" charset="0"/>
              </a:rPr>
              <a:t>Social Firms : Prospects Trust, Darwin Nurseries </a:t>
            </a:r>
          </a:p>
          <a:p>
            <a:pPr marL="274320" indent="-274320" eaLnBrk="1" fontAlgn="auto" hangingPunct="1">
              <a:spcAft>
                <a:spcPts val="0"/>
              </a:spcAft>
              <a:buClr>
                <a:schemeClr val="accent3"/>
              </a:buClr>
              <a:buFont typeface="Wingdings 2"/>
              <a:buChar char=""/>
              <a:defRPr/>
            </a:pPr>
            <a:r>
              <a:rPr lang="en-GB" sz="1200" dirty="0" smtClean="0">
                <a:latin typeface="Arial" panose="020B0604020202020204" pitchFamily="34" charset="0"/>
                <a:cs typeface="Arial" panose="020B0604020202020204" pitchFamily="34" charset="0"/>
              </a:rPr>
              <a:t>Local businesses: This year we have had students attend the COOP, Waitrose, Local playgroup, Linton Zoo, </a:t>
            </a:r>
            <a:r>
              <a:rPr lang="en-GB" sz="1200" dirty="0" err="1" smtClean="0">
                <a:latin typeface="Arial" panose="020B0604020202020204" pitchFamily="34" charset="0"/>
                <a:cs typeface="Arial" panose="020B0604020202020204" pitchFamily="34" charset="0"/>
              </a:rPr>
              <a:t>Addenbrookes</a:t>
            </a:r>
            <a:r>
              <a:rPr lang="en-GB" sz="1200" dirty="0" smtClean="0">
                <a:latin typeface="Arial" panose="020B0604020202020204" pitchFamily="34" charset="0"/>
                <a:cs typeface="Arial" panose="020B0604020202020204" pitchFamily="34" charset="0"/>
              </a:rPr>
              <a:t> café, Garden Centres and local libraries </a:t>
            </a:r>
          </a:p>
          <a:p>
            <a:pPr marL="274320" indent="-274320" eaLnBrk="1" fontAlgn="auto" hangingPunct="1">
              <a:spcAft>
                <a:spcPts val="0"/>
              </a:spcAft>
              <a:buClr>
                <a:schemeClr val="accent3"/>
              </a:buClr>
              <a:buFont typeface="Wingdings 2"/>
              <a:buChar char=""/>
              <a:defRPr/>
            </a:pPr>
            <a:r>
              <a:rPr lang="en-GB" sz="1200" dirty="0" smtClean="0">
                <a:latin typeface="Arial" panose="020B0604020202020204" pitchFamily="34" charset="0"/>
                <a:cs typeface="Arial" panose="020B0604020202020204" pitchFamily="34" charset="0"/>
              </a:rPr>
              <a:t>Charity Shops and the local Foodbank </a:t>
            </a:r>
          </a:p>
          <a:p>
            <a:pPr marL="0" indent="0" eaLnBrk="1" fontAlgn="auto" hangingPunct="1">
              <a:spcAft>
                <a:spcPts val="0"/>
              </a:spcAft>
              <a:buClr>
                <a:schemeClr val="accent3"/>
              </a:buClr>
              <a:buNone/>
              <a:defRPr/>
            </a:pPr>
            <a:endParaRPr lang="en-GB" sz="1200" dirty="0" smtClean="0"/>
          </a:p>
          <a:p>
            <a:pPr marL="274320" indent="-274320" eaLnBrk="1" fontAlgn="auto" hangingPunct="1">
              <a:spcAft>
                <a:spcPts val="0"/>
              </a:spcAft>
              <a:buClr>
                <a:schemeClr val="accent3"/>
              </a:buClr>
              <a:buFont typeface="Wingdings 2"/>
              <a:buChar char=""/>
              <a:defRPr/>
            </a:pPr>
            <a:endParaRPr lang="en-GB" dirty="0"/>
          </a:p>
        </p:txBody>
      </p:sp>
      <p:sp>
        <p:nvSpPr>
          <p:cNvPr id="4" name="Rectangle 3"/>
          <p:cNvSpPr/>
          <p:nvPr/>
        </p:nvSpPr>
        <p:spPr>
          <a:xfrm>
            <a:off x="1547664" y="188640"/>
            <a:ext cx="5718490"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Work Experience</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03" y="4653136"/>
            <a:ext cx="1645992" cy="2204864"/>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3567" y="4679441"/>
            <a:ext cx="1690459" cy="214651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16439" y="4679440"/>
            <a:ext cx="1431763" cy="2175056"/>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00857" y="4655477"/>
            <a:ext cx="1615581" cy="218996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57631" y="4664536"/>
            <a:ext cx="1645975" cy="2204864"/>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34027" y="4679440"/>
            <a:ext cx="1453997" cy="2146512"/>
          </a:xfrm>
          <a:prstGeom prst="rect">
            <a:avLst/>
          </a:prstGeom>
        </p:spPr>
      </p:pic>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66154" y="179698"/>
            <a:ext cx="1740417" cy="1299270"/>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23138" y="179698"/>
            <a:ext cx="1524526" cy="1233078"/>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17"/>
          <p:cNvGrpSpPr>
            <a:grpSpLocks noChangeAspect="1"/>
          </p:cNvGrpSpPr>
          <p:nvPr/>
        </p:nvGrpSpPr>
        <p:grpSpPr bwMode="auto">
          <a:xfrm>
            <a:off x="90650" y="1601788"/>
            <a:ext cx="8982075" cy="5919788"/>
            <a:chOff x="76" y="1103"/>
            <a:chExt cx="5658" cy="3729"/>
          </a:xfrm>
        </p:grpSpPr>
        <p:sp>
          <p:nvSpPr>
            <p:cNvPr id="27" name="AutoShape 16"/>
            <p:cNvSpPr>
              <a:spLocks noChangeAspect="1" noChangeArrowheads="1" noTextEdit="1"/>
            </p:cNvSpPr>
            <p:nvPr/>
          </p:nvSpPr>
          <p:spPr bwMode="auto">
            <a:xfrm>
              <a:off x="76" y="1103"/>
              <a:ext cx="5658" cy="3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Rectangle 18"/>
            <p:cNvSpPr>
              <a:spLocks noChangeArrowheads="1"/>
            </p:cNvSpPr>
            <p:nvPr/>
          </p:nvSpPr>
          <p:spPr bwMode="auto">
            <a:xfrm>
              <a:off x="176" y="1297"/>
              <a:ext cx="4224"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smtClean="0">
                  <a:ln>
                    <a:noFill/>
                  </a:ln>
                  <a:solidFill>
                    <a:srgbClr val="000000"/>
                  </a:solidFill>
                  <a:effectLst/>
                  <a:latin typeface="Comic Sans MS" panose="030F0702030302020204" pitchFamily="66" charset="0"/>
                </a:rPr>
                <a:t>As of September 2010, Granta school has been able to offer its students the opportunity to achieve the Duke of Edinburgh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9" name="Rectangle 19"/>
            <p:cNvSpPr>
              <a:spLocks noChangeArrowheads="1"/>
            </p:cNvSpPr>
            <p:nvPr/>
          </p:nvSpPr>
          <p:spPr bwMode="auto">
            <a:xfrm>
              <a:off x="176" y="1390"/>
              <a:ext cx="1332"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smtClean="0">
                  <a:ln>
                    <a:noFill/>
                  </a:ln>
                  <a:solidFill>
                    <a:srgbClr val="000000"/>
                  </a:solidFill>
                  <a:effectLst/>
                  <a:latin typeface="Comic Sans MS" panose="030F0702030302020204" pitchFamily="66" charset="0"/>
                </a:rPr>
                <a:t>Award at Bronze, Silver and gold level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0" name="Rectangle 20"/>
            <p:cNvSpPr>
              <a:spLocks noChangeArrowheads="1"/>
            </p:cNvSpPr>
            <p:nvPr/>
          </p:nvSpPr>
          <p:spPr bwMode="auto">
            <a:xfrm>
              <a:off x="1382" y="1390"/>
              <a:ext cx="66"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omic Sans MS" panose="030F0702030302020204" pitchFamily="66"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 name="Rectangle 21"/>
            <p:cNvSpPr>
              <a:spLocks noChangeArrowheads="1"/>
            </p:cNvSpPr>
            <p:nvPr/>
          </p:nvSpPr>
          <p:spPr bwMode="auto">
            <a:xfrm>
              <a:off x="1413" y="1390"/>
              <a:ext cx="278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omic Sans MS" panose="030F0702030302020204" pitchFamily="66" charset="0"/>
                </a:rPr>
                <a:t>each level increasing in a length of service. The Award is designed to teach young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1504" name="Rectangle 22"/>
            <p:cNvSpPr>
              <a:spLocks noChangeArrowheads="1"/>
            </p:cNvSpPr>
            <p:nvPr/>
          </p:nvSpPr>
          <p:spPr bwMode="auto">
            <a:xfrm>
              <a:off x="176" y="1484"/>
              <a:ext cx="446"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omic Sans MS" panose="030F0702030302020204" pitchFamily="66" charset="0"/>
                </a:rPr>
                <a:t>people aged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1505" name="Rectangle 23"/>
            <p:cNvSpPr>
              <a:spLocks noChangeArrowheads="1"/>
            </p:cNvSpPr>
            <p:nvPr/>
          </p:nvSpPr>
          <p:spPr bwMode="auto">
            <a:xfrm>
              <a:off x="559" y="1484"/>
              <a:ext cx="3465"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smtClean="0">
                  <a:ln>
                    <a:noFill/>
                  </a:ln>
                  <a:solidFill>
                    <a:srgbClr val="000000"/>
                  </a:solidFill>
                  <a:effectLst/>
                  <a:latin typeface="Comic Sans MS" panose="030F0702030302020204" pitchFamily="66" charset="0"/>
                </a:rPr>
                <a:t>14 and above, independence, social skills and determination to achieve and take on challenges, building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1506" name="Rectangle 24"/>
            <p:cNvSpPr>
              <a:spLocks noChangeArrowheads="1"/>
            </p:cNvSpPr>
            <p:nvPr/>
          </p:nvSpPr>
          <p:spPr bwMode="auto">
            <a:xfrm>
              <a:off x="176" y="1576"/>
              <a:ext cx="1681"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omic Sans MS" panose="030F0702030302020204" pitchFamily="66" charset="0"/>
                </a:rPr>
                <a:t>character, confidence, leadership and resilience.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1508" name="Rectangle 25"/>
            <p:cNvSpPr>
              <a:spLocks noChangeArrowheads="1"/>
            </p:cNvSpPr>
            <p:nvPr/>
          </p:nvSpPr>
          <p:spPr bwMode="auto">
            <a:xfrm>
              <a:off x="1711" y="1576"/>
              <a:ext cx="56"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omic Sans MS" panose="030F0702030302020204" pitchFamily="66"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1509" name="Rectangle 26"/>
            <p:cNvSpPr>
              <a:spLocks noChangeArrowheads="1"/>
            </p:cNvSpPr>
            <p:nvPr/>
          </p:nvSpPr>
          <p:spPr bwMode="auto">
            <a:xfrm>
              <a:off x="176" y="1669"/>
              <a:ext cx="3494"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omic Sans MS" panose="030F0702030302020204" pitchFamily="66" charset="0"/>
                </a:rPr>
                <a:t>To date, Granta has offered this award to 43 students in total.  The Bronze award to 33 students, the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1510" name="Rectangle 27"/>
            <p:cNvSpPr>
              <a:spLocks noChangeArrowheads="1"/>
            </p:cNvSpPr>
            <p:nvPr/>
          </p:nvSpPr>
          <p:spPr bwMode="auto">
            <a:xfrm>
              <a:off x="3386" y="1669"/>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1511" name="Rectangle 28"/>
            <p:cNvSpPr>
              <a:spLocks noChangeArrowheads="1"/>
            </p:cNvSpPr>
            <p:nvPr/>
          </p:nvSpPr>
          <p:spPr bwMode="auto">
            <a:xfrm>
              <a:off x="3407" y="1669"/>
              <a:ext cx="680"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omic Sans MS" panose="030F0702030302020204" pitchFamily="66" charset="0"/>
                </a:rPr>
                <a:t>Silver award to 30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1512" name="Rectangle 29"/>
            <p:cNvSpPr>
              <a:spLocks noChangeArrowheads="1"/>
            </p:cNvSpPr>
            <p:nvPr/>
          </p:nvSpPr>
          <p:spPr bwMode="auto">
            <a:xfrm>
              <a:off x="176" y="1763"/>
              <a:ext cx="1772"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omic Sans MS" panose="030F0702030302020204" pitchFamily="66" charset="0"/>
                </a:rPr>
                <a:t>students and the Gold award to 17 of our students.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1513" name="Rectangle 30"/>
            <p:cNvSpPr>
              <a:spLocks noChangeArrowheads="1"/>
            </p:cNvSpPr>
            <p:nvPr/>
          </p:nvSpPr>
          <p:spPr bwMode="auto">
            <a:xfrm>
              <a:off x="1790" y="1763"/>
              <a:ext cx="56"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omic Sans MS" panose="030F0702030302020204" pitchFamily="66"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1514" name="Rectangle 31"/>
            <p:cNvSpPr>
              <a:spLocks noChangeArrowheads="1"/>
            </p:cNvSpPr>
            <p:nvPr/>
          </p:nvSpPr>
          <p:spPr bwMode="auto">
            <a:xfrm>
              <a:off x="176" y="1856"/>
              <a:ext cx="1471"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omic Sans MS" panose="030F0702030302020204" pitchFamily="66" charset="0"/>
                </a:rPr>
                <a:t>The Duke of Edinburgh teaching team, led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1515" name="Rectangle 32"/>
            <p:cNvSpPr>
              <a:spLocks noChangeArrowheads="1"/>
            </p:cNvSpPr>
            <p:nvPr/>
          </p:nvSpPr>
          <p:spPr bwMode="auto">
            <a:xfrm>
              <a:off x="1509" y="1856"/>
              <a:ext cx="1093"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omic Sans MS" panose="030F0702030302020204" pitchFamily="66" charset="0"/>
                </a:rPr>
                <a:t>by Julie Lloyd &amp; Harry Robbins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1516" name="Rectangle 33"/>
            <p:cNvSpPr>
              <a:spLocks noChangeArrowheads="1"/>
            </p:cNvSpPr>
            <p:nvPr/>
          </p:nvSpPr>
          <p:spPr bwMode="auto">
            <a:xfrm>
              <a:off x="2494" y="1856"/>
              <a:ext cx="1332"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omic Sans MS" panose="030F0702030302020204" pitchFamily="66" charset="0"/>
                </a:rPr>
                <a:t>(centre coordinators and group leader)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1517" name="Rectangle 34"/>
            <p:cNvSpPr>
              <a:spLocks noChangeArrowheads="1"/>
            </p:cNvSpPr>
            <p:nvPr/>
          </p:nvSpPr>
          <p:spPr bwMode="auto">
            <a:xfrm>
              <a:off x="3706" y="1856"/>
              <a:ext cx="56"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omic Sans MS" panose="030F0702030302020204" pitchFamily="66"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1518" name="Rectangle 35"/>
            <p:cNvSpPr>
              <a:spLocks noChangeArrowheads="1"/>
            </p:cNvSpPr>
            <p:nvPr/>
          </p:nvSpPr>
          <p:spPr bwMode="auto">
            <a:xfrm>
              <a:off x="3726" y="1856"/>
              <a:ext cx="193"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omic Sans MS" panose="030F0702030302020204" pitchFamily="66" charset="0"/>
                </a:rPr>
                <a:t>ably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1519" name="Rectangle 36"/>
            <p:cNvSpPr>
              <a:spLocks noChangeArrowheads="1"/>
            </p:cNvSpPr>
            <p:nvPr/>
          </p:nvSpPr>
          <p:spPr bwMode="auto">
            <a:xfrm>
              <a:off x="176" y="1949"/>
              <a:ext cx="1573"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omic Sans MS" panose="030F0702030302020204" pitchFamily="66" charset="0"/>
                </a:rPr>
                <a:t>assisted by Yvette Vincent and Marta Policht,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1520" name="Rectangle 37"/>
            <p:cNvSpPr>
              <a:spLocks noChangeArrowheads="1"/>
            </p:cNvSpPr>
            <p:nvPr/>
          </p:nvSpPr>
          <p:spPr bwMode="auto">
            <a:xfrm>
              <a:off x="1606" y="1949"/>
              <a:ext cx="56"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omic Sans MS" panose="030F0702030302020204" pitchFamily="66"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1521" name="Rectangle 38"/>
            <p:cNvSpPr>
              <a:spLocks noChangeArrowheads="1"/>
            </p:cNvSpPr>
            <p:nvPr/>
          </p:nvSpPr>
          <p:spPr bwMode="auto">
            <a:xfrm>
              <a:off x="1626" y="1949"/>
              <a:ext cx="7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omic Sans MS" panose="030F0702030302020204" pitchFamily="66" charset="0"/>
                </a:rPr>
                <a:t>have helped the partic</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1522" name="Rectangle 39"/>
            <p:cNvSpPr>
              <a:spLocks noChangeArrowheads="1"/>
            </p:cNvSpPr>
            <p:nvPr/>
          </p:nvSpPr>
          <p:spPr bwMode="auto">
            <a:xfrm>
              <a:off x="2327" y="1949"/>
              <a:ext cx="1734"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omic Sans MS" panose="030F0702030302020204" pitchFamily="66" charset="0"/>
                </a:rPr>
                <a:t>ipants select and set aims in each of the following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1523" name="Rectangle 40"/>
            <p:cNvSpPr>
              <a:spLocks noChangeArrowheads="1"/>
            </p:cNvSpPr>
            <p:nvPr/>
          </p:nvSpPr>
          <p:spPr bwMode="auto">
            <a:xfrm>
              <a:off x="176" y="2043"/>
              <a:ext cx="23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omic Sans MS" panose="030F0702030302020204" pitchFamily="66" charset="0"/>
                </a:rPr>
                <a:t>areas: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1524" name="Rectangle 41"/>
            <p:cNvSpPr>
              <a:spLocks noChangeArrowheads="1"/>
            </p:cNvSpPr>
            <p:nvPr/>
          </p:nvSpPr>
          <p:spPr bwMode="auto">
            <a:xfrm>
              <a:off x="366" y="2043"/>
              <a:ext cx="64"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omic Sans MS" panose="030F0702030302020204" pitchFamily="66"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1525" name="Rectangle 42"/>
            <p:cNvSpPr>
              <a:spLocks noChangeArrowheads="1"/>
            </p:cNvSpPr>
            <p:nvPr/>
          </p:nvSpPr>
          <p:spPr bwMode="auto">
            <a:xfrm>
              <a:off x="395" y="2043"/>
              <a:ext cx="56"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omic Sans MS" panose="030F0702030302020204" pitchFamily="66"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1526" name="Rectangle 43"/>
            <p:cNvSpPr>
              <a:spLocks noChangeArrowheads="1"/>
            </p:cNvSpPr>
            <p:nvPr/>
          </p:nvSpPr>
          <p:spPr bwMode="auto">
            <a:xfrm>
              <a:off x="414" y="2043"/>
              <a:ext cx="56"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omic Sans MS" panose="030F0702030302020204" pitchFamily="66"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1527" name="Rectangle 44"/>
            <p:cNvSpPr>
              <a:spLocks noChangeArrowheads="1"/>
            </p:cNvSpPr>
            <p:nvPr/>
          </p:nvSpPr>
          <p:spPr bwMode="auto">
            <a:xfrm>
              <a:off x="176" y="2136"/>
              <a:ext cx="477"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omic Sans MS" panose="030F0702030302020204" pitchFamily="66" charset="0"/>
                </a:rPr>
                <a:t>Volunteering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1528" name="Rectangle 45"/>
            <p:cNvSpPr>
              <a:spLocks noChangeArrowheads="1"/>
            </p:cNvSpPr>
            <p:nvPr/>
          </p:nvSpPr>
          <p:spPr bwMode="auto">
            <a:xfrm>
              <a:off x="589" y="2136"/>
              <a:ext cx="66"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omic Sans MS" panose="030F0702030302020204" pitchFamily="66"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1529" name="Rectangle 46"/>
            <p:cNvSpPr>
              <a:spLocks noChangeArrowheads="1"/>
            </p:cNvSpPr>
            <p:nvPr/>
          </p:nvSpPr>
          <p:spPr bwMode="auto">
            <a:xfrm>
              <a:off x="620" y="2136"/>
              <a:ext cx="56"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omic Sans MS" panose="030F0702030302020204" pitchFamily="66"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1530" name="Rectangle 47"/>
            <p:cNvSpPr>
              <a:spLocks noChangeArrowheads="1"/>
            </p:cNvSpPr>
            <p:nvPr/>
          </p:nvSpPr>
          <p:spPr bwMode="auto">
            <a:xfrm>
              <a:off x="639" y="2136"/>
              <a:ext cx="3707"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omic Sans MS" panose="030F0702030302020204" pitchFamily="66" charset="0"/>
                </a:rPr>
                <a:t>Gives students the chance to make a difference to people’s lives using their skills and experience to help the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1531" name="Rectangle 48"/>
            <p:cNvSpPr>
              <a:spLocks noChangeArrowheads="1"/>
            </p:cNvSpPr>
            <p:nvPr/>
          </p:nvSpPr>
          <p:spPr bwMode="auto">
            <a:xfrm>
              <a:off x="176" y="2229"/>
              <a:ext cx="600"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omic Sans MS" panose="030F0702030302020204" pitchFamily="66" charset="0"/>
                </a:rPr>
                <a:t>local community.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1532" name="Rectangle 49"/>
            <p:cNvSpPr>
              <a:spLocks noChangeArrowheads="1"/>
            </p:cNvSpPr>
            <p:nvPr/>
          </p:nvSpPr>
          <p:spPr bwMode="auto">
            <a:xfrm>
              <a:off x="702" y="2229"/>
              <a:ext cx="56"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omic Sans MS" panose="030F0702030302020204" pitchFamily="66"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1533" name="Rectangle 50"/>
            <p:cNvSpPr>
              <a:spLocks noChangeArrowheads="1"/>
            </p:cNvSpPr>
            <p:nvPr/>
          </p:nvSpPr>
          <p:spPr bwMode="auto">
            <a:xfrm>
              <a:off x="176" y="2339"/>
              <a:ext cx="29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omic Sans MS" panose="030F0702030302020204" pitchFamily="66" charset="0"/>
                </a:rPr>
                <a:t>Physical</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1534" name="Rectangle 51"/>
            <p:cNvSpPr>
              <a:spLocks noChangeArrowheads="1"/>
            </p:cNvSpPr>
            <p:nvPr/>
          </p:nvSpPr>
          <p:spPr bwMode="auto">
            <a:xfrm>
              <a:off x="422" y="2339"/>
              <a:ext cx="64"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omic Sans MS" panose="030F0702030302020204" pitchFamily="66"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1535" name="Rectangle 52"/>
            <p:cNvSpPr>
              <a:spLocks noChangeArrowheads="1"/>
            </p:cNvSpPr>
            <p:nvPr/>
          </p:nvSpPr>
          <p:spPr bwMode="auto">
            <a:xfrm>
              <a:off x="451" y="2339"/>
              <a:ext cx="56"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omic Sans MS" panose="030F0702030302020204" pitchFamily="66"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048" name="Rectangle 53"/>
            <p:cNvSpPr>
              <a:spLocks noChangeArrowheads="1"/>
            </p:cNvSpPr>
            <p:nvPr/>
          </p:nvSpPr>
          <p:spPr bwMode="auto">
            <a:xfrm>
              <a:off x="471" y="2339"/>
              <a:ext cx="130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omic Sans MS" panose="030F0702030302020204" pitchFamily="66" charset="0"/>
                </a:rPr>
                <a:t>involves taking part in a pursuit that 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052" name="Rectangle 54"/>
            <p:cNvSpPr>
              <a:spLocks noChangeArrowheads="1"/>
            </p:cNvSpPr>
            <p:nvPr/>
          </p:nvSpPr>
          <p:spPr bwMode="auto">
            <a:xfrm>
              <a:off x="1655" y="2339"/>
              <a:ext cx="1935"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omic Sans MS" panose="030F0702030302020204" pitchFamily="66" charset="0"/>
                </a:rPr>
                <a:t>equires a sustained level of energy and physical activity.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053" name="Rectangle 55"/>
            <p:cNvSpPr>
              <a:spLocks noChangeArrowheads="1"/>
            </p:cNvSpPr>
            <p:nvPr/>
          </p:nvSpPr>
          <p:spPr bwMode="auto">
            <a:xfrm>
              <a:off x="3423" y="2339"/>
              <a:ext cx="56"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omic Sans MS" panose="030F0702030302020204" pitchFamily="66"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054" name="Rectangle 56"/>
            <p:cNvSpPr>
              <a:spLocks noChangeArrowheads="1"/>
            </p:cNvSpPr>
            <p:nvPr/>
          </p:nvSpPr>
          <p:spPr bwMode="auto">
            <a:xfrm>
              <a:off x="176" y="2449"/>
              <a:ext cx="21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omic Sans MS" panose="030F0702030302020204" pitchFamily="66" charset="0"/>
                </a:rPr>
                <a:t>Skills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055" name="Rectangle 57"/>
            <p:cNvSpPr>
              <a:spLocks noChangeArrowheads="1"/>
            </p:cNvSpPr>
            <p:nvPr/>
          </p:nvSpPr>
          <p:spPr bwMode="auto">
            <a:xfrm>
              <a:off x="347" y="2449"/>
              <a:ext cx="64"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omic Sans MS" panose="030F0702030302020204" pitchFamily="66"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059" name="Rectangle 58"/>
            <p:cNvSpPr>
              <a:spLocks noChangeArrowheads="1"/>
            </p:cNvSpPr>
            <p:nvPr/>
          </p:nvSpPr>
          <p:spPr bwMode="auto">
            <a:xfrm>
              <a:off x="375" y="2449"/>
              <a:ext cx="56"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omic Sans MS" panose="030F0702030302020204" pitchFamily="66"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060" name="Rectangle 59"/>
            <p:cNvSpPr>
              <a:spLocks noChangeArrowheads="1"/>
            </p:cNvSpPr>
            <p:nvPr/>
          </p:nvSpPr>
          <p:spPr bwMode="auto">
            <a:xfrm>
              <a:off x="396" y="2449"/>
              <a:ext cx="1572"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omic Sans MS" panose="030F0702030302020204" pitchFamily="66" charset="0"/>
                </a:rPr>
                <a:t>challenges students to improve a skill they alr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061" name="Rectangle 60"/>
            <p:cNvSpPr>
              <a:spLocks noChangeArrowheads="1"/>
            </p:cNvSpPr>
            <p:nvPr/>
          </p:nvSpPr>
          <p:spPr bwMode="auto">
            <a:xfrm>
              <a:off x="1825" y="2449"/>
              <a:ext cx="1032"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omic Sans MS" panose="030F0702030302020204" pitchFamily="66" charset="0"/>
                </a:rPr>
                <a:t>eady have or learn a new one.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062" name="Rectangle 61"/>
            <p:cNvSpPr>
              <a:spLocks noChangeArrowheads="1"/>
            </p:cNvSpPr>
            <p:nvPr/>
          </p:nvSpPr>
          <p:spPr bwMode="auto">
            <a:xfrm>
              <a:off x="2751" y="2449"/>
              <a:ext cx="56"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omic Sans MS" panose="030F0702030302020204" pitchFamily="66"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063" name="Rectangle 62"/>
            <p:cNvSpPr>
              <a:spLocks noChangeArrowheads="1"/>
            </p:cNvSpPr>
            <p:nvPr/>
          </p:nvSpPr>
          <p:spPr bwMode="auto">
            <a:xfrm>
              <a:off x="176" y="2558"/>
              <a:ext cx="390"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omic Sans MS" panose="030F0702030302020204" pitchFamily="66" charset="0"/>
                </a:rPr>
                <a:t>Expedition</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064" name="Rectangle 63"/>
            <p:cNvSpPr>
              <a:spLocks noChangeArrowheads="1"/>
            </p:cNvSpPr>
            <p:nvPr/>
          </p:nvSpPr>
          <p:spPr bwMode="auto">
            <a:xfrm>
              <a:off x="509" y="2558"/>
              <a:ext cx="64"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omic Sans MS" panose="030F0702030302020204" pitchFamily="66"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065" name="Rectangle 64"/>
            <p:cNvSpPr>
              <a:spLocks noChangeArrowheads="1"/>
            </p:cNvSpPr>
            <p:nvPr/>
          </p:nvSpPr>
          <p:spPr bwMode="auto">
            <a:xfrm>
              <a:off x="537" y="2558"/>
              <a:ext cx="56"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omic Sans MS" panose="030F0702030302020204" pitchFamily="66"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066" name="Rectangle 65"/>
            <p:cNvSpPr>
              <a:spLocks noChangeArrowheads="1"/>
            </p:cNvSpPr>
            <p:nvPr/>
          </p:nvSpPr>
          <p:spPr bwMode="auto">
            <a:xfrm>
              <a:off x="558" y="2558"/>
              <a:ext cx="2773"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omic Sans MS" panose="030F0702030302020204" pitchFamily="66" charset="0"/>
                </a:rPr>
                <a:t>planning, training for and completing an adventurous journey in the UK or abroad.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067" name="Rectangle 66"/>
            <p:cNvSpPr>
              <a:spLocks noChangeArrowheads="1"/>
            </p:cNvSpPr>
            <p:nvPr/>
          </p:nvSpPr>
          <p:spPr bwMode="auto">
            <a:xfrm>
              <a:off x="3101" y="2558"/>
              <a:ext cx="56"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omic Sans MS" panose="030F0702030302020204" pitchFamily="66"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068" name="Rectangle 67"/>
            <p:cNvSpPr>
              <a:spLocks noChangeArrowheads="1"/>
            </p:cNvSpPr>
            <p:nvPr/>
          </p:nvSpPr>
          <p:spPr bwMode="auto">
            <a:xfrm>
              <a:off x="176" y="2652"/>
              <a:ext cx="563"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omic Sans MS" panose="030F0702030302020204" pitchFamily="66" charset="0"/>
                </a:rPr>
                <a:t>For the Bronze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069" name="Rectangle 68"/>
            <p:cNvSpPr>
              <a:spLocks noChangeArrowheads="1"/>
            </p:cNvSpPr>
            <p:nvPr/>
          </p:nvSpPr>
          <p:spPr bwMode="auto">
            <a:xfrm>
              <a:off x="669" y="2652"/>
              <a:ext cx="2483"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omic Sans MS" panose="030F0702030302020204" pitchFamily="66" charset="0"/>
                </a:rPr>
                <a:t>group, this is a weekend away which includes 6 hours of planned activity.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070" name="Rectangle 69"/>
            <p:cNvSpPr>
              <a:spLocks noChangeArrowheads="1"/>
            </p:cNvSpPr>
            <p:nvPr/>
          </p:nvSpPr>
          <p:spPr bwMode="auto">
            <a:xfrm>
              <a:off x="2942" y="2652"/>
              <a:ext cx="1165"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omic Sans MS" panose="030F0702030302020204" pitchFamily="66" charset="0"/>
                </a:rPr>
                <a:t>For the Gold group this is a week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071" name="Rectangle 70"/>
            <p:cNvSpPr>
              <a:spLocks noChangeArrowheads="1"/>
            </p:cNvSpPr>
            <p:nvPr/>
          </p:nvSpPr>
          <p:spPr bwMode="auto">
            <a:xfrm>
              <a:off x="176" y="2745"/>
              <a:ext cx="1165"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omic Sans MS" panose="030F0702030302020204" pitchFamily="66" charset="0"/>
                </a:rPr>
                <a:t>under canvas in the Lake District.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072" name="Rectangle 71"/>
            <p:cNvSpPr>
              <a:spLocks noChangeArrowheads="1"/>
            </p:cNvSpPr>
            <p:nvPr/>
          </p:nvSpPr>
          <p:spPr bwMode="auto">
            <a:xfrm>
              <a:off x="1227" y="2745"/>
              <a:ext cx="56"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omic Sans MS" panose="030F0702030302020204" pitchFamily="66"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073" name="Rectangle 72"/>
            <p:cNvSpPr>
              <a:spLocks noChangeArrowheads="1"/>
            </p:cNvSpPr>
            <p:nvPr/>
          </p:nvSpPr>
          <p:spPr bwMode="auto">
            <a:xfrm>
              <a:off x="176" y="2838"/>
              <a:ext cx="1014"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omic Sans MS" panose="030F0702030302020204" pitchFamily="66" charset="0"/>
                </a:rPr>
                <a:t>Groups have been to centres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074" name="Rectangle 73"/>
            <p:cNvSpPr>
              <a:spLocks noChangeArrowheads="1"/>
            </p:cNvSpPr>
            <p:nvPr/>
          </p:nvSpPr>
          <p:spPr bwMode="auto">
            <a:xfrm>
              <a:off x="1089" y="2838"/>
              <a:ext cx="525"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omic Sans MS" panose="030F0702030302020204" pitchFamily="66" charset="0"/>
                </a:rPr>
                <a:t>and campsites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075" name="Rectangle 74"/>
            <p:cNvSpPr>
              <a:spLocks noChangeArrowheads="1"/>
            </p:cNvSpPr>
            <p:nvPr/>
          </p:nvSpPr>
          <p:spPr bwMode="auto">
            <a:xfrm>
              <a:off x="1546" y="2838"/>
              <a:ext cx="976"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omic Sans MS" panose="030F0702030302020204" pitchFamily="66" charset="0"/>
                </a:rPr>
                <a:t>throughout the UK including</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076" name="Rectangle 75"/>
            <p:cNvSpPr>
              <a:spLocks noChangeArrowheads="1"/>
            </p:cNvSpPr>
            <p:nvPr/>
          </p:nvSpPr>
          <p:spPr bwMode="auto">
            <a:xfrm>
              <a:off x="2420" y="2838"/>
              <a:ext cx="64"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omic Sans MS" panose="030F0702030302020204" pitchFamily="66"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077" name="Rectangle 76"/>
            <p:cNvSpPr>
              <a:spLocks noChangeArrowheads="1"/>
            </p:cNvSpPr>
            <p:nvPr/>
          </p:nvSpPr>
          <p:spPr bwMode="auto">
            <a:xfrm>
              <a:off x="2449" y="2838"/>
              <a:ext cx="56"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omic Sans MS" panose="030F0702030302020204" pitchFamily="66"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078" name="Rectangle 77"/>
            <p:cNvSpPr>
              <a:spLocks noChangeArrowheads="1"/>
            </p:cNvSpPr>
            <p:nvPr/>
          </p:nvSpPr>
          <p:spPr bwMode="auto">
            <a:xfrm>
              <a:off x="2469" y="2838"/>
              <a:ext cx="135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omic Sans MS" panose="030F0702030302020204" pitchFamily="66" charset="0"/>
                </a:rPr>
                <a:t>The Lake District, Surrey, St Ives and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079" name="Rectangle 78"/>
            <p:cNvSpPr>
              <a:spLocks noChangeArrowheads="1"/>
            </p:cNvSpPr>
            <p:nvPr/>
          </p:nvSpPr>
          <p:spPr bwMode="auto">
            <a:xfrm>
              <a:off x="176" y="2932"/>
              <a:ext cx="132"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omic Sans MS" panose="030F0702030302020204" pitchFamily="66" charset="0"/>
                </a:rPr>
                <a:t>Bri</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072" name="Rectangle 79"/>
            <p:cNvSpPr>
              <a:spLocks noChangeArrowheads="1"/>
            </p:cNvSpPr>
            <p:nvPr/>
          </p:nvSpPr>
          <p:spPr bwMode="auto">
            <a:xfrm>
              <a:off x="270" y="2932"/>
              <a:ext cx="414"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err="1" smtClean="0">
                  <a:ln>
                    <a:noFill/>
                  </a:ln>
                  <a:solidFill>
                    <a:srgbClr val="000000"/>
                  </a:solidFill>
                  <a:effectLst/>
                  <a:latin typeface="Comic Sans MS" panose="030F0702030302020204" pitchFamily="66" charset="0"/>
                </a:rPr>
                <a:t>ghtlingsea</a:t>
              </a:r>
              <a:r>
                <a:rPr kumimoji="0" lang="en-US" altLang="en-US" sz="800" b="0" i="0" u="none" strike="noStrike" cap="none" normalizeH="0" baseline="0" dirty="0" smtClean="0">
                  <a:ln>
                    <a:noFill/>
                  </a:ln>
                  <a:solidFill>
                    <a:srgbClr val="000000"/>
                  </a:solidFill>
                  <a:effectLst/>
                  <a:latin typeface="Comic Sans MS" panose="030F0702030302020204" pitchFamily="66"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073" name="Rectangle 80"/>
            <p:cNvSpPr>
              <a:spLocks noChangeArrowheads="1"/>
            </p:cNvSpPr>
            <p:nvPr/>
          </p:nvSpPr>
          <p:spPr bwMode="auto">
            <a:xfrm>
              <a:off x="624" y="2933"/>
              <a:ext cx="961"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smtClean="0">
                  <a:ln>
                    <a:noFill/>
                  </a:ln>
                  <a:solidFill>
                    <a:srgbClr val="000000"/>
                  </a:solidFill>
                  <a:effectLst/>
                  <a:latin typeface="Comic Sans MS" panose="030F0702030302020204" pitchFamily="66" charset="0"/>
                </a:rPr>
                <a:t>“I love a good adventure”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075" name="Rectangle 81"/>
            <p:cNvSpPr>
              <a:spLocks noChangeArrowheads="1"/>
            </p:cNvSpPr>
            <p:nvPr/>
          </p:nvSpPr>
          <p:spPr bwMode="auto">
            <a:xfrm>
              <a:off x="1486" y="2932"/>
              <a:ext cx="56"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omic Sans MS" panose="030F0702030302020204" pitchFamily="66"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076" name="Rectangle 82"/>
            <p:cNvSpPr>
              <a:spLocks noChangeArrowheads="1"/>
            </p:cNvSpPr>
            <p:nvPr/>
          </p:nvSpPr>
          <p:spPr bwMode="auto">
            <a:xfrm>
              <a:off x="176" y="3025"/>
              <a:ext cx="4147"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omic Sans MS" panose="030F0702030302020204" pitchFamily="66" charset="0"/>
                </a:rPr>
                <a:t>The programme is always designed to be full of activities and projects which excite and challenge the students, improving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077" name="Rectangle 83"/>
            <p:cNvSpPr>
              <a:spLocks noChangeArrowheads="1"/>
            </p:cNvSpPr>
            <p:nvPr/>
          </p:nvSpPr>
          <p:spPr bwMode="auto">
            <a:xfrm>
              <a:off x="176" y="3118"/>
              <a:ext cx="882"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omic Sans MS" panose="030F0702030302020204" pitchFamily="66" charset="0"/>
                </a:rPr>
                <a:t>their confidence and self</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078" name="Rectangle 84"/>
            <p:cNvSpPr>
              <a:spLocks noChangeArrowheads="1"/>
            </p:cNvSpPr>
            <p:nvPr/>
          </p:nvSpPr>
          <p:spPr bwMode="auto">
            <a:xfrm>
              <a:off x="964" y="3118"/>
              <a:ext cx="64"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omic Sans MS" panose="030F0702030302020204" pitchFamily="66"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079" name="Rectangle 85"/>
            <p:cNvSpPr>
              <a:spLocks noChangeArrowheads="1"/>
            </p:cNvSpPr>
            <p:nvPr/>
          </p:nvSpPr>
          <p:spPr bwMode="auto">
            <a:xfrm>
              <a:off x="993" y="3118"/>
              <a:ext cx="2393"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omic Sans MS" panose="030F0702030302020204" pitchFamily="66" charset="0"/>
                </a:rPr>
                <a:t>esteem. They pick up new experiences, friends and talents which stay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080" name="Rectangle 86"/>
            <p:cNvSpPr>
              <a:spLocks noChangeArrowheads="1"/>
            </p:cNvSpPr>
            <p:nvPr/>
          </p:nvSpPr>
          <p:spPr bwMode="auto">
            <a:xfrm>
              <a:off x="3183" y="3118"/>
              <a:ext cx="923"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omic Sans MS" panose="030F0702030302020204" pitchFamily="66" charset="0"/>
                </a:rPr>
                <a:t>with them for the rest of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081" name="Rectangle 87"/>
            <p:cNvSpPr>
              <a:spLocks noChangeArrowheads="1"/>
            </p:cNvSpPr>
            <p:nvPr/>
          </p:nvSpPr>
          <p:spPr bwMode="auto">
            <a:xfrm>
              <a:off x="176" y="3212"/>
              <a:ext cx="413"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omic Sans MS" panose="030F0702030302020204" pitchFamily="66" charset="0"/>
                </a:rPr>
                <a:t>their lives.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082" name="Rectangle 88"/>
            <p:cNvSpPr>
              <a:spLocks noChangeArrowheads="1"/>
            </p:cNvSpPr>
            <p:nvPr/>
          </p:nvSpPr>
          <p:spPr bwMode="auto">
            <a:xfrm>
              <a:off x="530" y="3212"/>
              <a:ext cx="56"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omic Sans MS" panose="030F0702030302020204" pitchFamily="66"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083" name="Rectangle 89"/>
            <p:cNvSpPr>
              <a:spLocks noChangeArrowheads="1"/>
            </p:cNvSpPr>
            <p:nvPr/>
          </p:nvSpPr>
          <p:spPr bwMode="auto">
            <a:xfrm>
              <a:off x="176" y="3304"/>
              <a:ext cx="3890"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omic Sans MS" panose="030F0702030302020204" pitchFamily="66" charset="0"/>
                </a:rPr>
                <a:t>New skills, give them the confidence and an attitude to life that is sought after by future employers and colleges.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084" name="Rectangle 90"/>
            <p:cNvSpPr>
              <a:spLocks noChangeArrowheads="1"/>
            </p:cNvSpPr>
            <p:nvPr/>
          </p:nvSpPr>
          <p:spPr bwMode="auto">
            <a:xfrm>
              <a:off x="3757" y="3304"/>
              <a:ext cx="56"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omic Sans MS" panose="030F0702030302020204" pitchFamily="66"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085" name="Rectangle 91"/>
            <p:cNvSpPr>
              <a:spLocks noChangeArrowheads="1"/>
            </p:cNvSpPr>
            <p:nvPr/>
          </p:nvSpPr>
          <p:spPr bwMode="auto">
            <a:xfrm>
              <a:off x="176" y="3415"/>
              <a:ext cx="2514"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omic Sans MS" panose="030F0702030302020204" pitchFamily="66" charset="0"/>
                </a:rPr>
                <a:t>They get recognition for independent thinking and organising themselves.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086" name="Rectangle 92"/>
            <p:cNvSpPr>
              <a:spLocks noChangeArrowheads="1"/>
            </p:cNvSpPr>
            <p:nvPr/>
          </p:nvSpPr>
          <p:spPr bwMode="auto">
            <a:xfrm>
              <a:off x="2481" y="3415"/>
              <a:ext cx="56"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omic Sans MS" panose="030F0702030302020204" pitchFamily="66"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087" name="Rectangle 93"/>
            <p:cNvSpPr>
              <a:spLocks noChangeArrowheads="1"/>
            </p:cNvSpPr>
            <p:nvPr/>
          </p:nvSpPr>
          <p:spPr bwMode="auto">
            <a:xfrm>
              <a:off x="176" y="3525"/>
              <a:ext cx="892"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omic Sans MS" panose="030F0702030302020204" pitchFamily="66" charset="0"/>
                </a:rPr>
                <a:t>Students learn that that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088" name="Rectangle 94"/>
            <p:cNvSpPr>
              <a:spLocks noChangeArrowheads="1"/>
            </p:cNvSpPr>
            <p:nvPr/>
          </p:nvSpPr>
          <p:spPr bwMode="auto">
            <a:xfrm>
              <a:off x="974" y="3525"/>
              <a:ext cx="2457"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omic Sans MS" panose="030F0702030302020204" pitchFamily="66" charset="0"/>
                </a:rPr>
                <a:t>they can make a difference to other people’s lives and their community.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089" name="Rectangle 95"/>
            <p:cNvSpPr>
              <a:spLocks noChangeArrowheads="1"/>
            </p:cNvSpPr>
            <p:nvPr/>
          </p:nvSpPr>
          <p:spPr bwMode="auto">
            <a:xfrm>
              <a:off x="3224" y="3525"/>
              <a:ext cx="56"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omic Sans MS" panose="030F0702030302020204" pitchFamily="66"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090" name="Rectangle 96"/>
            <p:cNvSpPr>
              <a:spLocks noChangeArrowheads="1"/>
            </p:cNvSpPr>
            <p:nvPr/>
          </p:nvSpPr>
          <p:spPr bwMode="auto">
            <a:xfrm>
              <a:off x="176" y="3634"/>
              <a:ext cx="1815"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omic Sans MS" panose="030F0702030302020204" pitchFamily="66" charset="0"/>
                </a:rPr>
                <a:t>Also how to improve their own fitness and wellbeing.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091" name="Rectangle 97"/>
            <p:cNvSpPr>
              <a:spLocks noChangeArrowheads="1"/>
            </p:cNvSpPr>
            <p:nvPr/>
          </p:nvSpPr>
          <p:spPr bwMode="auto">
            <a:xfrm>
              <a:off x="1826" y="3634"/>
              <a:ext cx="56"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omic Sans MS" panose="030F0702030302020204" pitchFamily="66"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092" name="Rectangle 98"/>
            <p:cNvSpPr>
              <a:spLocks noChangeArrowheads="1"/>
            </p:cNvSpPr>
            <p:nvPr/>
          </p:nvSpPr>
          <p:spPr bwMode="auto">
            <a:xfrm>
              <a:off x="176" y="3727"/>
              <a:ext cx="5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pSp>
      <p:sp>
        <p:nvSpPr>
          <p:cNvPr id="4" name="Rectangle 3"/>
          <p:cNvSpPr/>
          <p:nvPr/>
        </p:nvSpPr>
        <p:spPr>
          <a:xfrm>
            <a:off x="2175745" y="260648"/>
            <a:ext cx="4429866" cy="1200329"/>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Duke of Edinburgh </a:t>
            </a:r>
          </a:p>
          <a:p>
            <a:pPr algn="ctr" fontAlgn="auto">
              <a:spcBef>
                <a:spcPts val="0"/>
              </a:spcBef>
              <a:spcAft>
                <a:spcPts val="0"/>
              </a:spcAft>
              <a:defRPr/>
            </a:pPr>
            <a:r>
              <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Award Scheme</a:t>
            </a:r>
          </a:p>
        </p:txBody>
      </p:sp>
      <p:pic>
        <p:nvPicPr>
          <p:cNvPr id="8" name="Picture 7" descr="Q:\Sixth Form Photos\Pictures 2012-2013\DofEAssessed\DSCF0579.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23269" y="839789"/>
            <a:ext cx="1394126" cy="965186"/>
          </a:xfrm>
          <a:prstGeom prst="rect">
            <a:avLst/>
          </a:prstGeom>
          <a:noFill/>
          <a:ln>
            <a:noFill/>
          </a:ln>
        </p:spPr>
      </p:pic>
      <p:pic>
        <p:nvPicPr>
          <p:cNvPr id="3074" name="Picture 2" descr="J:\6th form Planning &amp; Resources\2014-2015\Gold DofE and COWA\19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7401" y="1133388"/>
            <a:ext cx="1687035" cy="126532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18499" y="5263361"/>
            <a:ext cx="2123728" cy="1592796"/>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3453" y="161628"/>
            <a:ext cx="1928148" cy="144016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97270" y="32450"/>
            <a:ext cx="1441536" cy="1081152"/>
          </a:xfrm>
          <a:prstGeom prst="rect">
            <a:avLst/>
          </a:prstGeom>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77075" y="3709031"/>
            <a:ext cx="1942702" cy="1457027"/>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83772" y="5796553"/>
            <a:ext cx="1394691" cy="1046018"/>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27756" y="5436548"/>
            <a:ext cx="1036966" cy="1382621"/>
          </a:xfrm>
          <a:prstGeom prst="rect">
            <a:avLst/>
          </a:prstGeom>
        </p:spPr>
      </p:pic>
      <p:pic>
        <p:nvPicPr>
          <p:cNvPr id="5" name="Picture 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308572" y="2464098"/>
            <a:ext cx="1670810" cy="1247951"/>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Content Placeholder 2"/>
          <p:cNvSpPr>
            <a:spLocks noGrp="1"/>
          </p:cNvSpPr>
          <p:nvPr>
            <p:ph idx="1"/>
          </p:nvPr>
        </p:nvSpPr>
        <p:spPr/>
        <p:txBody>
          <a:bodyPr/>
          <a:lstStyle/>
          <a:p>
            <a:pPr marL="0" indent="0" eaLnBrk="1" hangingPunct="1">
              <a:buNone/>
            </a:pPr>
            <a:endParaRPr lang="en-GB" sz="2000" dirty="0" smtClean="0"/>
          </a:p>
          <a:p>
            <a:pPr eaLnBrk="1" hangingPunct="1"/>
            <a:endParaRPr lang="en-GB" sz="1200" dirty="0" smtClean="0"/>
          </a:p>
          <a:p>
            <a:pPr eaLnBrk="1" hangingPunct="1"/>
            <a:r>
              <a:rPr lang="en-GB" sz="1200" dirty="0" smtClean="0"/>
              <a:t>We </a:t>
            </a:r>
            <a:r>
              <a:rPr lang="en-GB" sz="1200" dirty="0"/>
              <a:t>accredit work related learning within the curriculum. Vocational learning includes outdoor learning, enterprise and food technology. Which provide opportunities for our students to grow and sell products. We grow fruit and vegetables , we make hanging baskets to sell, we hold a soup café for staff in the spring term using our home grown vegetables to make the soup using the skills taught in food technology In enterprise we make items to sell related to time of year, we also have printing enterprise and make tea towels, bags and aprons to sell</a:t>
            </a:r>
            <a:r>
              <a:rPr lang="en-GB" sz="1200" dirty="0" smtClean="0"/>
              <a:t>. Staff and students also attend a local village coffee morning regularly to sell our products. We have a stall at the school fayre in the summer and winter to sell our goods and the students help to run this. </a:t>
            </a:r>
          </a:p>
          <a:p>
            <a:pPr eaLnBrk="1" hangingPunct="1"/>
            <a:endParaRPr lang="en-GB" sz="1200" dirty="0"/>
          </a:p>
          <a:p>
            <a:pPr eaLnBrk="1" hangingPunct="1">
              <a:buFont typeface="Wingdings" panose="05000000000000000000" pitchFamily="2" charset="2"/>
              <a:buChar char="§"/>
            </a:pPr>
            <a:r>
              <a:rPr lang="en-GB" sz="1200" dirty="0" smtClean="0"/>
              <a:t>Planting and Selling herbs, fruit, vegetables and</a:t>
            </a:r>
          </a:p>
          <a:p>
            <a:pPr marL="0" indent="0" eaLnBrk="1" hangingPunct="1">
              <a:buNone/>
            </a:pPr>
            <a:r>
              <a:rPr lang="en-GB" sz="1200" dirty="0" smtClean="0"/>
              <a:t>       flowers  from our very own  garden, </a:t>
            </a:r>
            <a:r>
              <a:rPr lang="en-GB" sz="1200" dirty="0" err="1" smtClean="0"/>
              <a:t>polytunnel</a:t>
            </a:r>
            <a:r>
              <a:rPr lang="en-GB" sz="1200" dirty="0" smtClean="0"/>
              <a:t> and raised beds.</a:t>
            </a:r>
          </a:p>
          <a:p>
            <a:pPr eaLnBrk="1" hangingPunct="1"/>
            <a:r>
              <a:rPr lang="en-GB" sz="1200" dirty="0" smtClean="0"/>
              <a:t>Collecting 2</a:t>
            </a:r>
            <a:r>
              <a:rPr lang="en-GB" sz="1200" baseline="30000" dirty="0" smtClean="0"/>
              <a:t>nd</a:t>
            </a:r>
            <a:r>
              <a:rPr lang="en-GB" sz="1200" dirty="0" smtClean="0"/>
              <a:t> hand items to restore and sell</a:t>
            </a:r>
          </a:p>
          <a:p>
            <a:pPr eaLnBrk="1" hangingPunct="1"/>
            <a:r>
              <a:rPr lang="en-GB" sz="1200" dirty="0" smtClean="0"/>
              <a:t>Café- students in 6</a:t>
            </a:r>
            <a:r>
              <a:rPr lang="en-GB" sz="1200" baseline="30000" dirty="0" smtClean="0"/>
              <a:t>th</a:t>
            </a:r>
            <a:r>
              <a:rPr lang="en-GB" sz="1200" dirty="0" smtClean="0"/>
              <a:t> form make </a:t>
            </a:r>
            <a:endParaRPr lang="en-GB" sz="1200" dirty="0"/>
          </a:p>
          <a:p>
            <a:pPr eaLnBrk="1" hangingPunct="1"/>
            <a:r>
              <a:rPr lang="en-GB" sz="1200" dirty="0" smtClean="0"/>
              <a:t>cakes and savouries to sell in a café that they run termly for charity </a:t>
            </a:r>
          </a:p>
          <a:p>
            <a:pPr eaLnBrk="1" hangingPunct="1"/>
            <a:r>
              <a:rPr lang="en-GB" sz="1200" dirty="0" smtClean="0"/>
              <a:t>Cake Sales    </a:t>
            </a:r>
          </a:p>
          <a:p>
            <a:pPr eaLnBrk="1" hangingPunct="1"/>
            <a:r>
              <a:rPr lang="en-GB" sz="1200" dirty="0" smtClean="0"/>
              <a:t>Car Valeting </a:t>
            </a:r>
          </a:p>
          <a:p>
            <a:pPr eaLnBrk="1" hangingPunct="1"/>
            <a:r>
              <a:rPr lang="en-GB" sz="1200" dirty="0" smtClean="0"/>
              <a:t>Soup making for staff lunches, we use the vegetables we grow to</a:t>
            </a:r>
          </a:p>
          <a:p>
            <a:pPr eaLnBrk="1" hangingPunct="1"/>
            <a:r>
              <a:rPr lang="en-GB" sz="1200" dirty="0" smtClean="0"/>
              <a:t> make soups for staff in a café during the spring term</a:t>
            </a:r>
          </a:p>
          <a:p>
            <a:pPr eaLnBrk="1" hangingPunct="1"/>
            <a:r>
              <a:rPr lang="en-GB" sz="1200" dirty="0" smtClean="0"/>
              <a:t>Art and Craft products</a:t>
            </a:r>
          </a:p>
          <a:p>
            <a:pPr marL="0" indent="0" eaLnBrk="1" hangingPunct="1">
              <a:buNone/>
            </a:pPr>
            <a:endParaRPr lang="en-GB" sz="1200" dirty="0" smtClean="0"/>
          </a:p>
          <a:p>
            <a:pPr eaLnBrk="1" hangingPunct="1"/>
            <a:endParaRPr lang="en-GB" sz="1200" dirty="0" smtClean="0"/>
          </a:p>
          <a:p>
            <a:pPr eaLnBrk="1" hangingPunct="1">
              <a:buFont typeface="Wingdings 2" pitchFamily="18" charset="2"/>
              <a:buNone/>
            </a:pPr>
            <a:endParaRPr lang="en-GB" sz="1200" dirty="0" smtClean="0"/>
          </a:p>
        </p:txBody>
      </p:sp>
      <p:sp>
        <p:nvSpPr>
          <p:cNvPr id="4" name="Rectangle 3"/>
          <p:cNvSpPr/>
          <p:nvPr/>
        </p:nvSpPr>
        <p:spPr>
          <a:xfrm>
            <a:off x="1604113" y="260648"/>
            <a:ext cx="5573129"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Mini- Enterprise</a:t>
            </a:r>
          </a:p>
        </p:txBody>
      </p:sp>
      <p:pic>
        <p:nvPicPr>
          <p:cNvPr id="9" name="Picture 8" descr="P:\LeonB\Documents\My Pictures\photography\English Pictures\DSCN0077.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21776" y="5353969"/>
            <a:ext cx="1509558" cy="1429367"/>
          </a:xfrm>
          <a:prstGeom prst="rect">
            <a:avLst/>
          </a:prstGeom>
          <a:noFill/>
          <a:ln>
            <a:noFill/>
          </a:ln>
        </p:spPr>
      </p:pic>
      <p:pic>
        <p:nvPicPr>
          <p:cNvPr id="10" name="Picture 9" descr="M:\Photo Library\Louie\Final Images\Low Res (Web)\IMG_3707 copy.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264" y="1143075"/>
            <a:ext cx="1923495" cy="1133797"/>
          </a:xfrm>
          <a:prstGeom prst="rect">
            <a:avLst/>
          </a:prstGeom>
          <a:noFill/>
          <a:ln>
            <a:noFill/>
          </a:ln>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1115594"/>
            <a:ext cx="1548028" cy="1161021"/>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67384" y="1143075"/>
            <a:ext cx="1603399" cy="1133540"/>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01512" y="4757850"/>
            <a:ext cx="1750967" cy="1313226"/>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56176" y="3671059"/>
            <a:ext cx="1529611" cy="1141897"/>
          </a:xfrm>
          <a:prstGeom prst="rect">
            <a:avLst/>
          </a:prstGeom>
        </p:spPr>
      </p:pic>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27369" y="3671059"/>
            <a:ext cx="1189709" cy="1593656"/>
          </a:xfrm>
          <a:prstGeom prst="rect">
            <a:avLst/>
          </a:prstGeom>
        </p:spPr>
      </p:pic>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516466" y="1180852"/>
            <a:ext cx="1246839" cy="1234510"/>
          </a:xfrm>
          <a:prstGeom prst="rect">
            <a:avLst/>
          </a:prstGeom>
        </p:spPr>
      </p:pic>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150911" y="1143075"/>
            <a:ext cx="1555546" cy="1166660"/>
          </a:xfrm>
          <a:prstGeom prst="rect">
            <a:avLst/>
          </a:prstGeom>
        </p:spPr>
      </p:pic>
      <p:pic>
        <p:nvPicPr>
          <p:cNvPr id="8" name="Picture 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4953616" y="5736589"/>
            <a:ext cx="1562599" cy="1171948"/>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2089</TotalTime>
  <Words>1889</Words>
  <Application>Microsoft Office PowerPoint</Application>
  <PresentationFormat>On-screen Show (4:3)</PresentationFormat>
  <Paragraphs>222</Paragraphs>
  <Slides>11</Slides>
  <Notes>0</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11</vt:i4>
      </vt:variant>
    </vt:vector>
  </HeadingPairs>
  <TitlesOfParts>
    <vt:vector size="29" baseType="lpstr">
      <vt:lpstr>Agency FB</vt:lpstr>
      <vt:lpstr>Aharoni</vt:lpstr>
      <vt:lpstr>Algerian</vt:lpstr>
      <vt:lpstr>Arial</vt:lpstr>
      <vt:lpstr>Arial Black</vt:lpstr>
      <vt:lpstr>Bauhaus 93</vt:lpstr>
      <vt:lpstr>Bradley Hand ITC</vt:lpstr>
      <vt:lpstr>Calibri</vt:lpstr>
      <vt:lpstr>Colonna MT</vt:lpstr>
      <vt:lpstr>Comic Sans MS</vt:lpstr>
      <vt:lpstr>Constantia</vt:lpstr>
      <vt:lpstr>Goudy Stout</vt:lpstr>
      <vt:lpstr>Harlow Solid Italic</vt:lpstr>
      <vt:lpstr>SassoonCRInfantMedium</vt:lpstr>
      <vt:lpstr>Vladimir Script</vt:lpstr>
      <vt:lpstr>Wingdings</vt:lpstr>
      <vt:lpstr>Wingdings 2</vt:lpstr>
      <vt:lpstr>Flow</vt:lpstr>
      <vt:lpstr>GET READY FOR YOUR 6TH FORM JOURNEY TO BEGIN….</vt:lpstr>
      <vt:lpstr> </vt:lpstr>
      <vt:lpstr>   </vt:lpstr>
      <vt:lpstr>PowerPoint Presentation</vt:lpstr>
      <vt:lpstr> </vt:lpstr>
      <vt:lpstr>PowerPoint Presentation</vt:lpstr>
      <vt:lpstr>   </vt:lpstr>
      <vt:lpstr>PowerPoint Presentation</vt:lpstr>
      <vt:lpstr>PowerPoint Presentation</vt:lpstr>
      <vt:lpstr>PowerPoint Presentation</vt:lpstr>
      <vt:lpstr>PowerPoint Presentation</vt:lpstr>
    </vt:vector>
  </TitlesOfParts>
  <Company>CCC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Jennings Emma</cp:lastModifiedBy>
  <cp:revision>157</cp:revision>
  <cp:lastPrinted>2019-01-29T15:05:00Z</cp:lastPrinted>
  <dcterms:created xsi:type="dcterms:W3CDTF">2012-07-07T11:17:16Z</dcterms:created>
  <dcterms:modified xsi:type="dcterms:W3CDTF">2019-01-30T15:06:56Z</dcterms:modified>
</cp:coreProperties>
</file>