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75" r:id="rId3"/>
    <p:sldId id="266" r:id="rId4"/>
    <p:sldId id="263" r:id="rId5"/>
    <p:sldId id="265" r:id="rId6"/>
    <p:sldId id="270"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6" autoAdjust="0"/>
    <p:restoredTop sz="94660"/>
  </p:normalViewPr>
  <p:slideViewPr>
    <p:cSldViewPr snapToGrid="0" showGuides="1">
      <p:cViewPr varScale="1">
        <p:scale>
          <a:sx n="93" d="100"/>
          <a:sy n="93" d="100"/>
        </p:scale>
        <p:origin x="750" y="114"/>
      </p:cViewPr>
      <p:guideLst>
        <p:guide orient="horz" pos="43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F62B0A1-6696-4DFF-AAE2-DABCA359E443}" type="datetimeFigureOut">
              <a:rPr lang="en-GB" smtClean="0"/>
              <a:t>22/06/2020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AB4D2B-4DF9-4A95-AA14-DCBC3B625817}" type="slidenum">
              <a:rPr lang="en-GB" smtClean="0"/>
              <a:t>‹#›</a:t>
            </a:fld>
            <a:endParaRPr lang="en-GB"/>
          </a:p>
        </p:txBody>
      </p:sp>
    </p:spTree>
    <p:extLst>
      <p:ext uri="{BB962C8B-B14F-4D97-AF65-F5344CB8AC3E}">
        <p14:creationId xmlns:p14="http://schemas.microsoft.com/office/powerpoint/2010/main" val="414587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3F72EB-5E3F-4BFA-921E-B889FF30296A}" type="slidenum">
              <a:rPr lang="en-GB" smtClean="0"/>
              <a:t>3</a:t>
            </a:fld>
            <a:endParaRPr lang="en-GB"/>
          </a:p>
        </p:txBody>
      </p:sp>
    </p:spTree>
    <p:extLst>
      <p:ext uri="{BB962C8B-B14F-4D97-AF65-F5344CB8AC3E}">
        <p14:creationId xmlns:p14="http://schemas.microsoft.com/office/powerpoint/2010/main" val="115057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85BA58-4D2A-4E26-A915-2536D3DDA80C}"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326072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85BA58-4D2A-4E26-A915-2536D3DDA80C}"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310079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85BA58-4D2A-4E26-A915-2536D3DDA80C}"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124645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85BA58-4D2A-4E26-A915-2536D3DDA80C}"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39930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5BA58-4D2A-4E26-A915-2536D3DDA80C}"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394126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85BA58-4D2A-4E26-A915-2536D3DDA80C}"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397170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85BA58-4D2A-4E26-A915-2536D3DDA80C}" type="datetimeFigureOut">
              <a:rPr lang="en-GB" smtClean="0"/>
              <a:t>22/06/2020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398867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85BA58-4D2A-4E26-A915-2536D3DDA80C}" type="datetimeFigureOut">
              <a:rPr lang="en-GB" smtClean="0"/>
              <a:t>22/06/2020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398018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5BA58-4D2A-4E26-A915-2536D3DDA80C}" type="datetimeFigureOut">
              <a:rPr lang="en-GB" smtClean="0"/>
              <a:t>22/06/2020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212463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5BA58-4D2A-4E26-A915-2536D3DDA80C}"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225861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5BA58-4D2A-4E26-A915-2536D3DDA80C}"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203D-0DA3-4FA3-8834-C76DCE183ADC}" type="slidenum">
              <a:rPr lang="en-GB" smtClean="0"/>
              <a:t>‹#›</a:t>
            </a:fld>
            <a:endParaRPr lang="en-GB"/>
          </a:p>
        </p:txBody>
      </p:sp>
    </p:spTree>
    <p:extLst>
      <p:ext uri="{BB962C8B-B14F-4D97-AF65-F5344CB8AC3E}">
        <p14:creationId xmlns:p14="http://schemas.microsoft.com/office/powerpoint/2010/main" val="295264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5BA58-4D2A-4E26-A915-2536D3DDA80C}" type="datetimeFigureOut">
              <a:rPr lang="en-GB" smtClean="0"/>
              <a:t>22/06/2020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0203D-0DA3-4FA3-8834-C76DCE183ADC}" type="slidenum">
              <a:rPr lang="en-GB" smtClean="0"/>
              <a:t>‹#›</a:t>
            </a:fld>
            <a:endParaRPr lang="en-GB"/>
          </a:p>
        </p:txBody>
      </p:sp>
    </p:spTree>
    <p:extLst>
      <p:ext uri="{BB962C8B-B14F-4D97-AF65-F5344CB8AC3E}">
        <p14:creationId xmlns:p14="http://schemas.microsoft.com/office/powerpoint/2010/main" val="1651213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804" y="1245006"/>
            <a:ext cx="5369753" cy="1846659"/>
          </a:xfrm>
          <a:prstGeom prst="rect">
            <a:avLst/>
          </a:prstGeom>
          <a:noFill/>
          <a:ln>
            <a:solidFill>
              <a:schemeClr val="tx1"/>
            </a:solidFill>
          </a:ln>
        </p:spPr>
        <p:txBody>
          <a:bodyPr wrap="square" rtlCol="0">
            <a:spAutoFit/>
          </a:bodyPr>
          <a:lstStyle/>
          <a:p>
            <a:r>
              <a:rPr lang="en-GB" b="1" dirty="0" smtClean="0"/>
              <a:t> </a:t>
            </a:r>
            <a:r>
              <a:rPr lang="en-GB" sz="1600" b="1" dirty="0" smtClean="0">
                <a:solidFill>
                  <a:srgbClr val="FF0000"/>
                </a:solidFill>
                <a:latin typeface="Arial" panose="020B0604020202020204" pitchFamily="34" charset="0"/>
                <a:cs typeface="Arial" panose="020B0604020202020204" pitchFamily="34" charset="0"/>
              </a:rPr>
              <a:t>1. Modelled Reading </a:t>
            </a:r>
            <a:r>
              <a:rPr lang="en-GB" sz="1600" b="1" dirty="0" smtClean="0">
                <a:latin typeface="Arial" panose="020B0604020202020204" pitchFamily="34" charset="0"/>
                <a:cs typeface="Arial" panose="020B0604020202020204" pitchFamily="34" charset="0"/>
              </a:rPr>
              <a:t>: I read and You listen</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The aim is to have a relaxed time</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and enjoy looking at a book or sharing a story together.</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As </a:t>
            </a:r>
            <a:r>
              <a:rPr lang="en-GB" sz="1200" u="sng" dirty="0">
                <a:latin typeface="Arial" panose="020B0604020202020204" pitchFamily="34" charset="0"/>
                <a:cs typeface="Arial" panose="020B0604020202020204" pitchFamily="34" charset="0"/>
              </a:rPr>
              <a:t>you</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read you will be demonstrating </a:t>
            </a:r>
            <a:r>
              <a:rPr lang="en-GB" sz="1200" dirty="0">
                <a:latin typeface="Arial" panose="020B0604020202020204" pitchFamily="34" charset="0"/>
                <a:cs typeface="Arial" panose="020B0604020202020204" pitchFamily="34" charset="0"/>
              </a:rPr>
              <a:t>a</a:t>
            </a:r>
            <a:r>
              <a:rPr lang="en-GB" sz="1200" dirty="0" smtClean="0">
                <a:latin typeface="Arial" panose="020B0604020202020204" pitchFamily="34" charset="0"/>
                <a:cs typeface="Arial" panose="020B0604020202020204" pitchFamily="34" charset="0"/>
              </a:rPr>
              <a:t> love of books and early reading skills.  Be led by the actions and interests of your child. Make use of puppets, a favourite toy, books with songs, rhymes and textures.</a:t>
            </a: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Y</a:t>
            </a:r>
            <a:r>
              <a:rPr lang="en-GB" sz="1200" dirty="0" smtClean="0">
                <a:latin typeface="Arial" panose="020B0604020202020204" pitchFamily="34" charset="0"/>
                <a:cs typeface="Arial" panose="020B0604020202020204" pitchFamily="34" charset="0"/>
              </a:rPr>
              <a:t>our child will be developing their listening skills</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and extending their vocabulary</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as they listen.</a:t>
            </a:r>
          </a:p>
          <a:p>
            <a:pPr marL="342900" indent="-34290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p:txBody>
      </p:sp>
      <p:sp>
        <p:nvSpPr>
          <p:cNvPr id="2" name="TextBox 1"/>
          <p:cNvSpPr txBox="1"/>
          <p:nvPr/>
        </p:nvSpPr>
        <p:spPr>
          <a:xfrm>
            <a:off x="3276927" y="5836505"/>
            <a:ext cx="5638146" cy="646331"/>
          </a:xfrm>
          <a:prstGeom prst="rect">
            <a:avLst/>
          </a:prstGeom>
          <a:noFill/>
          <a:ln>
            <a:solidFill>
              <a:schemeClr val="accent1"/>
            </a:solidFill>
          </a:ln>
        </p:spPr>
        <p:txBody>
          <a:bodyPr wrap="square" rtlCol="0">
            <a:spAutoFit/>
          </a:bodyPr>
          <a:lstStyle/>
          <a:p>
            <a:pPr algn="ctr"/>
            <a:r>
              <a:rPr lang="en-GB" sz="1200" dirty="0" smtClean="0">
                <a:cs typeface="Arial" panose="020B0604020202020204" pitchFamily="34" charset="0"/>
              </a:rPr>
              <a:t>This is a general guide.</a:t>
            </a:r>
            <a:r>
              <a:rPr lang="en-GB" sz="1200" dirty="0">
                <a:cs typeface="Arial" panose="020B0604020202020204" pitchFamily="34" charset="0"/>
              </a:rPr>
              <a:t> </a:t>
            </a:r>
            <a:r>
              <a:rPr lang="en-GB" sz="1200" dirty="0" smtClean="0">
                <a:cs typeface="Arial" panose="020B0604020202020204" pitchFamily="34" charset="0"/>
              </a:rPr>
              <a:t> Each child will have their own individual way of accessing books and reading.  </a:t>
            </a:r>
            <a:r>
              <a:rPr lang="en-GB" sz="1200" dirty="0" smtClean="0"/>
              <a:t>Your </a:t>
            </a:r>
            <a:r>
              <a:rPr lang="en-GB" sz="1200" dirty="0"/>
              <a:t>child’s class teacher will be very happy to give you more specific help and ideas so please ask via your Home School </a:t>
            </a:r>
            <a:r>
              <a:rPr lang="en-GB" sz="1200" dirty="0" smtClean="0"/>
              <a:t>diary or at your next meeting.</a:t>
            </a:r>
            <a:endParaRPr lang="en-GB" sz="1200" dirty="0"/>
          </a:p>
        </p:txBody>
      </p:sp>
      <p:sp>
        <p:nvSpPr>
          <p:cNvPr id="5" name="TextBox 4"/>
          <p:cNvSpPr txBox="1"/>
          <p:nvPr/>
        </p:nvSpPr>
        <p:spPr>
          <a:xfrm>
            <a:off x="6445150" y="3270712"/>
            <a:ext cx="5476457" cy="2092881"/>
          </a:xfrm>
          <a:prstGeom prst="rect">
            <a:avLst/>
          </a:prstGeom>
          <a:noFill/>
          <a:ln>
            <a:solidFill>
              <a:schemeClr val="tx1"/>
            </a:solidFill>
          </a:ln>
        </p:spPr>
        <p:txBody>
          <a:bodyPr wrap="square" rtlCol="0">
            <a:spAutoFit/>
          </a:bodyPr>
          <a:lstStyle/>
          <a:p>
            <a:r>
              <a:rPr lang="en-GB" sz="1600" b="1" dirty="0" smtClean="0">
                <a:solidFill>
                  <a:srgbClr val="0070C0"/>
                </a:solidFill>
                <a:latin typeface="Arial" panose="020B0604020202020204" pitchFamily="34" charset="0"/>
                <a:cs typeface="Arial" panose="020B0604020202020204" pitchFamily="34" charset="0"/>
              </a:rPr>
              <a:t>4.  Independent Reading </a:t>
            </a:r>
            <a:r>
              <a:rPr lang="en-GB" sz="1600" b="1" dirty="0" smtClean="0">
                <a:latin typeface="Arial" panose="020B0604020202020204" pitchFamily="34" charset="0"/>
                <a:cs typeface="Arial" panose="020B0604020202020204" pitchFamily="34" charset="0"/>
              </a:rPr>
              <a:t>: You read and I listen</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Support your child to build and extend the number of High Frequency Words they can read. These are common words that appear very often </a:t>
            </a:r>
          </a:p>
          <a:p>
            <a:r>
              <a:rPr lang="en-GB" sz="1200" dirty="0" smtClean="0">
                <a:latin typeface="Arial" panose="020B0604020202020204" pitchFamily="34" charset="0"/>
                <a:cs typeface="Arial" panose="020B0604020202020204" pitchFamily="34" charset="0"/>
              </a:rPr>
              <a:t>        in writing. Your teacher will be able to give you a list.</a:t>
            </a:r>
          </a:p>
          <a:p>
            <a:pPr marL="342900" indent="-342900">
              <a:buFont typeface="Arial" panose="020B0604020202020204" pitchFamily="34" charset="0"/>
              <a:buChar char="•"/>
            </a:pPr>
            <a:r>
              <a:rPr lang="en-GB" sz="1200" dirty="0">
                <a:latin typeface="Arial" panose="020B0604020202020204" pitchFamily="34" charset="0"/>
                <a:cs typeface="Arial" panose="020B0604020202020204" pitchFamily="34" charset="0"/>
              </a:rPr>
              <a:t>Encourage your child to read </a:t>
            </a:r>
            <a:r>
              <a:rPr lang="en-GB" sz="1200" dirty="0" smtClean="0">
                <a:latin typeface="Arial" panose="020B0604020202020204" pitchFamily="34" charset="0"/>
                <a:cs typeface="Arial" panose="020B0604020202020204" pitchFamily="34" charset="0"/>
              </a:rPr>
              <a:t>and </a:t>
            </a:r>
            <a:r>
              <a:rPr lang="en-GB" sz="1200" dirty="0">
                <a:latin typeface="Arial" panose="020B0604020202020204" pitchFamily="34" charset="0"/>
                <a:cs typeface="Arial" panose="020B0604020202020204" pitchFamily="34" charset="0"/>
              </a:rPr>
              <a:t>listen to a broad range of books and </a:t>
            </a:r>
            <a:r>
              <a:rPr lang="en-GB" sz="1200" dirty="0" smtClean="0">
                <a:latin typeface="Arial" panose="020B0604020202020204" pitchFamily="34" charset="0"/>
                <a:cs typeface="Arial" panose="020B0604020202020204" pitchFamily="34" charset="0"/>
              </a:rPr>
              <a:t>stories in whatever way they enjoy most.</a:t>
            </a:r>
            <a:endParaRPr lang="en-GB"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Support them also to use their growing skills wherever you are. </a:t>
            </a:r>
          </a:p>
          <a:p>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       What signs can they see?    What does that say? </a:t>
            </a:r>
          </a:p>
          <a:p>
            <a:pPr marL="342900" indent="-34290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smtClean="0"/>
          </a:p>
        </p:txBody>
      </p:sp>
      <p:sp>
        <p:nvSpPr>
          <p:cNvPr id="6" name="TextBox 5"/>
          <p:cNvSpPr txBox="1"/>
          <p:nvPr/>
        </p:nvSpPr>
        <p:spPr>
          <a:xfrm>
            <a:off x="6445150" y="1245006"/>
            <a:ext cx="5476457" cy="1815882"/>
          </a:xfrm>
          <a:prstGeom prst="rect">
            <a:avLst/>
          </a:prstGeom>
          <a:noFill/>
          <a:ln>
            <a:solidFill>
              <a:schemeClr val="tx1"/>
            </a:solidFill>
          </a:ln>
        </p:spPr>
        <p:txBody>
          <a:bodyPr wrap="square" rtlCol="0">
            <a:spAutoFit/>
          </a:bodyPr>
          <a:lstStyle/>
          <a:p>
            <a:r>
              <a:rPr lang="en-GB" sz="1600" b="1" dirty="0" smtClean="0">
                <a:solidFill>
                  <a:srgbClr val="00B050"/>
                </a:solidFill>
                <a:latin typeface="Arial" panose="020B0604020202020204" pitchFamily="34" charset="0"/>
                <a:cs typeface="Arial" panose="020B0604020202020204" pitchFamily="34" charset="0"/>
              </a:rPr>
              <a:t>3. Decoding Reading </a:t>
            </a:r>
            <a:r>
              <a:rPr lang="en-GB" sz="1600" b="1" dirty="0" smtClean="0">
                <a:latin typeface="Arial" panose="020B0604020202020204" pitchFamily="34" charset="0"/>
                <a:cs typeface="Arial" panose="020B0604020202020204" pitchFamily="34" charset="0"/>
              </a:rPr>
              <a:t>: You read and I help</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Your child might be able to de-code some words such as   c-a-t,    m-u-m,   d-a-d . Help them to find these words in the sentence and attempt others.</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Some children may also recognise and read words without sounding them out but by recognising their shape or pattern. These are called Whole or Sight words.</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Encourage your child to hear the rhyme and rhythm in words with books such as </a:t>
            </a:r>
            <a:r>
              <a:rPr lang="en-GB" sz="1200" i="1" dirty="0" smtClean="0">
                <a:latin typeface="Arial" panose="020B0604020202020204" pitchFamily="34" charset="0"/>
                <a:cs typeface="Arial" panose="020B0604020202020204" pitchFamily="34" charset="0"/>
              </a:rPr>
              <a:t>Oi Frog – </a:t>
            </a:r>
            <a:r>
              <a:rPr lang="en-GB" sz="1200" i="1" dirty="0" err="1" smtClean="0">
                <a:latin typeface="Arial" panose="020B0604020202020204" pitchFamily="34" charset="0"/>
                <a:cs typeface="Arial" panose="020B0604020202020204" pitchFamily="34" charset="0"/>
              </a:rPr>
              <a:t>Kes</a:t>
            </a:r>
            <a:r>
              <a:rPr lang="en-GB" sz="1200" i="1" dirty="0" smtClean="0">
                <a:latin typeface="Arial" panose="020B0604020202020204" pitchFamily="34" charset="0"/>
                <a:cs typeface="Arial" panose="020B0604020202020204" pitchFamily="34" charset="0"/>
              </a:rPr>
              <a:t> </a:t>
            </a:r>
            <a:r>
              <a:rPr lang="en-GB" sz="1200" i="1" dirty="0" err="1" smtClean="0">
                <a:latin typeface="Arial" panose="020B0604020202020204" pitchFamily="34" charset="0"/>
                <a:cs typeface="Arial" panose="020B0604020202020204" pitchFamily="34" charset="0"/>
              </a:rPr>
              <a:t>Gray</a:t>
            </a:r>
            <a:r>
              <a:rPr lang="en-GB" sz="1200" i="1"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or  </a:t>
            </a:r>
            <a:r>
              <a:rPr lang="en-GB" sz="1200" i="1" dirty="0" smtClean="0">
                <a:latin typeface="Arial" panose="020B0604020202020204" pitchFamily="34" charset="0"/>
                <a:cs typeface="Arial" panose="020B0604020202020204" pitchFamily="34" charset="0"/>
              </a:rPr>
              <a:t>A Squash &amp; a Squeeze – </a:t>
            </a:r>
            <a:r>
              <a:rPr lang="en-GB" sz="1200" i="1" dirty="0" err="1" smtClean="0">
                <a:latin typeface="Arial" panose="020B0604020202020204" pitchFamily="34" charset="0"/>
                <a:cs typeface="Arial" panose="020B0604020202020204" pitchFamily="34" charset="0"/>
              </a:rPr>
              <a:t>Juila</a:t>
            </a:r>
            <a:r>
              <a:rPr lang="en-GB" sz="1200" i="1" dirty="0" smtClean="0">
                <a:latin typeface="Arial" panose="020B0604020202020204" pitchFamily="34" charset="0"/>
                <a:cs typeface="Arial" panose="020B0604020202020204" pitchFamily="34" charset="0"/>
              </a:rPr>
              <a:t> Donaldson</a:t>
            </a:r>
            <a:r>
              <a:rPr lang="en-GB" sz="12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p:txBody>
      </p:sp>
      <p:sp>
        <p:nvSpPr>
          <p:cNvPr id="7" name="TextBox 6"/>
          <p:cNvSpPr txBox="1"/>
          <p:nvPr/>
        </p:nvSpPr>
        <p:spPr>
          <a:xfrm>
            <a:off x="355733" y="3263757"/>
            <a:ext cx="5365824" cy="2369880"/>
          </a:xfrm>
          <a:prstGeom prst="rect">
            <a:avLst/>
          </a:prstGeom>
          <a:noFill/>
          <a:ln>
            <a:solidFill>
              <a:schemeClr val="tx1"/>
            </a:solidFill>
          </a:ln>
        </p:spPr>
        <p:txBody>
          <a:bodyPr wrap="square" rtlCol="0">
            <a:spAutoFit/>
          </a:bodyPr>
          <a:lstStyle/>
          <a:p>
            <a:r>
              <a:rPr lang="en-GB" sz="1600" b="1" dirty="0" smtClean="0">
                <a:solidFill>
                  <a:srgbClr val="FFC000"/>
                </a:solidFill>
                <a:latin typeface="Arial" panose="020B0604020202020204" pitchFamily="34" charset="0"/>
                <a:cs typeface="Arial" panose="020B0604020202020204" pitchFamily="34" charset="0"/>
              </a:rPr>
              <a:t>2. First Steps reading </a:t>
            </a:r>
            <a:r>
              <a:rPr lang="en-GB" sz="1600" b="1" dirty="0" smtClean="0">
                <a:latin typeface="Arial" panose="020B0604020202020204" pitchFamily="34" charset="0"/>
                <a:cs typeface="Arial" panose="020B0604020202020204" pitchFamily="34" charset="0"/>
              </a:rPr>
              <a:t>: I read and You help</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Encourage your child to join in with the story-telling. Maybe by using a character toy or puppet</a:t>
            </a:r>
            <a:r>
              <a:rPr lang="en-GB" sz="1200" dirty="0">
                <a:latin typeface="Arial" panose="020B0604020202020204" pitchFamily="34" charset="0"/>
                <a:cs typeface="Arial" panose="020B0604020202020204" pitchFamily="34" charset="0"/>
              </a:rPr>
              <a:t>.</a:t>
            </a:r>
            <a:endParaRPr lang="en-GB"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Can they find the front of the book?</a:t>
            </a:r>
          </a:p>
          <a:p>
            <a:pPr marL="342900" indent="-342900">
              <a:buFont typeface="Arial" panose="020B0604020202020204" pitchFamily="34" charset="0"/>
              <a:buChar char="•"/>
            </a:pPr>
            <a:r>
              <a:rPr lang="en-GB" sz="1200" i="1" dirty="0" smtClean="0">
                <a:latin typeface="Arial" panose="020B0604020202020204" pitchFamily="34" charset="0"/>
                <a:cs typeface="Arial" panose="020B0604020202020204" pitchFamily="34" charset="0"/>
              </a:rPr>
              <a:t>‘What might this story be about?’ </a:t>
            </a:r>
            <a:r>
              <a:rPr lang="en-GB" sz="1200" dirty="0" smtClean="0">
                <a:latin typeface="Arial" panose="020B0604020202020204" pitchFamily="34" charset="0"/>
                <a:cs typeface="Arial" panose="020B0604020202020204" pitchFamily="34" charset="0"/>
              </a:rPr>
              <a:t>Help your child to </a:t>
            </a:r>
            <a:r>
              <a:rPr lang="en-GB" sz="1200" dirty="0">
                <a:latin typeface="Arial" panose="020B0604020202020204" pitchFamily="34" charset="0"/>
                <a:cs typeface="Arial" panose="020B0604020202020204" pitchFamily="34" charset="0"/>
              </a:rPr>
              <a:t>u</a:t>
            </a:r>
            <a:r>
              <a:rPr lang="en-GB" sz="1200" dirty="0" smtClean="0">
                <a:latin typeface="Arial" panose="020B0604020202020204" pitchFamily="34" charset="0"/>
                <a:cs typeface="Arial" panose="020B0604020202020204" pitchFamily="34" charset="0"/>
              </a:rPr>
              <a:t>se the pictures to say what is happening on each page.</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Together point to characters or picture detail</a:t>
            </a:r>
            <a:r>
              <a:rPr lang="en-GB" sz="1200" i="1" dirty="0" smtClean="0">
                <a:latin typeface="Arial" panose="020B0604020202020204" pitchFamily="34" charset="0"/>
                <a:cs typeface="Arial" panose="020B0604020202020204" pitchFamily="34" charset="0"/>
              </a:rPr>
              <a:t>. ‘Where is the dog hiding?’</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Support them to join in with repetitive parts of the text? </a:t>
            </a:r>
            <a:r>
              <a:rPr lang="en-GB" sz="1200" i="1" dirty="0" smtClean="0">
                <a:latin typeface="Arial" panose="020B0604020202020204" pitchFamily="34" charset="0"/>
                <a:cs typeface="Arial" panose="020B0604020202020204" pitchFamily="34" charset="0"/>
              </a:rPr>
              <a:t>‘We’re going on a bear hunt…We’re going to catch a ….?</a:t>
            </a:r>
          </a:p>
          <a:p>
            <a:pPr marL="342900" indent="-34290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Talk about what you are reading. Encourage prediction…</a:t>
            </a:r>
            <a:r>
              <a:rPr lang="en-GB" sz="1200" i="1" dirty="0" smtClean="0">
                <a:latin typeface="Arial" panose="020B0604020202020204" pitchFamily="34" charset="0"/>
                <a:cs typeface="Arial" panose="020B0604020202020204" pitchFamily="34" charset="0"/>
              </a:rPr>
              <a:t>’What do think is going to happen next?’</a:t>
            </a:r>
          </a:p>
          <a:p>
            <a:pPr marL="342900" indent="-342900">
              <a:buFont typeface="Arial" panose="020B0604020202020204" pitchFamily="34" charset="0"/>
              <a:buChar char="•"/>
            </a:pPr>
            <a:endParaRPr lang="en-GB" sz="1200" i="1" dirty="0" smtClean="0">
              <a:latin typeface="Arial" panose="020B0604020202020204" pitchFamily="34" charset="0"/>
              <a:cs typeface="Arial" panose="020B0604020202020204" pitchFamily="34" charset="0"/>
            </a:endParaRPr>
          </a:p>
        </p:txBody>
      </p:sp>
      <p:sp>
        <p:nvSpPr>
          <p:cNvPr id="8" name="Rectangle 7"/>
          <p:cNvSpPr/>
          <p:nvPr/>
        </p:nvSpPr>
        <p:spPr>
          <a:xfrm>
            <a:off x="3768332" y="-8428"/>
            <a:ext cx="4811702" cy="1077218"/>
          </a:xfrm>
          <a:prstGeom prst="rect">
            <a:avLst/>
          </a:prstGeom>
        </p:spPr>
        <p:txBody>
          <a:bodyPr wrap="none">
            <a:spAutoFit/>
          </a:bodyPr>
          <a:lstStyle/>
          <a:p>
            <a:pPr algn="ctr"/>
            <a:r>
              <a:rPr lang="en-GB" sz="3200" b="1" u="sng" dirty="0">
                <a:solidFill>
                  <a:srgbClr val="002060"/>
                </a:solidFill>
                <a:latin typeface="Arial" panose="020B0604020202020204" pitchFamily="34" charset="0"/>
                <a:cs typeface="Arial" panose="020B0604020202020204" pitchFamily="34" charset="0"/>
              </a:rPr>
              <a:t>A guide to </a:t>
            </a:r>
            <a:r>
              <a:rPr lang="en-GB" sz="3200" b="1" u="sng" dirty="0" smtClean="0">
                <a:solidFill>
                  <a:srgbClr val="002060"/>
                </a:solidFill>
                <a:latin typeface="Arial" panose="020B0604020202020204" pitchFamily="34" charset="0"/>
                <a:cs typeface="Arial" panose="020B0604020202020204" pitchFamily="34" charset="0"/>
              </a:rPr>
              <a:t>reading </a:t>
            </a:r>
            <a:r>
              <a:rPr lang="en-GB" sz="3200" b="1" u="sng" dirty="0">
                <a:solidFill>
                  <a:srgbClr val="002060"/>
                </a:solidFill>
                <a:latin typeface="Arial" panose="020B0604020202020204" pitchFamily="34" charset="0"/>
                <a:cs typeface="Arial" panose="020B0604020202020204" pitchFamily="34" charset="0"/>
              </a:rPr>
              <a:t>with </a:t>
            </a:r>
            <a:endParaRPr lang="en-GB" sz="3200" b="1" u="sng" dirty="0" smtClean="0">
              <a:solidFill>
                <a:srgbClr val="002060"/>
              </a:solidFill>
              <a:latin typeface="Arial" panose="020B0604020202020204" pitchFamily="34" charset="0"/>
              <a:cs typeface="Arial" panose="020B0604020202020204" pitchFamily="34" charset="0"/>
            </a:endParaRPr>
          </a:p>
          <a:p>
            <a:pPr algn="ctr"/>
            <a:r>
              <a:rPr lang="en-GB" sz="3200" b="1" u="sng" dirty="0" smtClean="0">
                <a:solidFill>
                  <a:srgbClr val="002060"/>
                </a:solidFill>
                <a:latin typeface="Arial" panose="020B0604020202020204" pitchFamily="34" charset="0"/>
                <a:cs typeface="Arial" panose="020B0604020202020204" pitchFamily="34" charset="0"/>
              </a:rPr>
              <a:t>your child </a:t>
            </a:r>
            <a:r>
              <a:rPr lang="en-GB" sz="3200" b="1" u="sng" dirty="0" smtClean="0">
                <a:solidFill>
                  <a:srgbClr val="002060"/>
                </a:solidFill>
                <a:latin typeface="Arial" panose="020B0604020202020204" pitchFamily="34" charset="0"/>
                <a:cs typeface="Arial" panose="020B0604020202020204" pitchFamily="34" charset="0"/>
              </a:rPr>
              <a:t>at home</a:t>
            </a:r>
            <a:endParaRPr lang="en-GB" sz="3200" b="1" u="sng" dirty="0">
              <a:solidFill>
                <a:srgbClr val="002060"/>
              </a:solidFill>
              <a:latin typeface="Arial" panose="020B0604020202020204" pitchFamily="34" charset="0"/>
              <a:cs typeface="Arial" panose="020B0604020202020204" pitchFamily="34" charset="0"/>
            </a:endParaRPr>
          </a:p>
        </p:txBody>
      </p:sp>
      <p:pic>
        <p:nvPicPr>
          <p:cNvPr id="3074" name="Picture 2" descr="Image result for rigby star book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61" t="1667" r="1499" b="72848"/>
          <a:stretch/>
        </p:blipFill>
        <p:spPr bwMode="auto">
          <a:xfrm>
            <a:off x="351804" y="180438"/>
            <a:ext cx="2936337" cy="8883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igby star book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0" t="34881" r="2618" b="39503"/>
          <a:stretch/>
        </p:blipFill>
        <p:spPr bwMode="auto">
          <a:xfrm>
            <a:off x="8891318" y="135012"/>
            <a:ext cx="3030289" cy="9337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rigby star books"/>
          <p:cNvPicPr>
            <a:picLocks noChangeAspect="1" noChangeArrowheads="1"/>
          </p:cNvPicPr>
          <p:nvPr/>
        </p:nvPicPr>
        <p:blipFill rotWithShape="1">
          <a:blip r:embed="rId2">
            <a:extLst>
              <a:ext uri="{28A0092B-C50C-407E-A947-70E740481C1C}">
                <a14:useLocalDpi xmlns:a14="http://schemas.microsoft.com/office/drawing/2010/main" val="0"/>
              </a:ext>
            </a:extLst>
          </a:blip>
          <a:srcRect l="3240" t="67764" r="33983" b="5618"/>
          <a:stretch/>
        </p:blipFill>
        <p:spPr bwMode="auto">
          <a:xfrm>
            <a:off x="930827" y="5805729"/>
            <a:ext cx="2077795" cy="99921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rigby star"/>
          <p:cNvPicPr>
            <a:picLocks noChangeAspect="1" noChangeArrowheads="1"/>
          </p:cNvPicPr>
          <p:nvPr/>
        </p:nvPicPr>
        <p:blipFill rotWithShape="1">
          <a:blip r:embed="rId3">
            <a:extLst>
              <a:ext uri="{28A0092B-C50C-407E-A947-70E740481C1C}">
                <a14:useLocalDpi xmlns:a14="http://schemas.microsoft.com/office/drawing/2010/main" val="0"/>
              </a:ext>
            </a:extLst>
          </a:blip>
          <a:srcRect l="49935" b="75016"/>
          <a:stretch/>
        </p:blipFill>
        <p:spPr bwMode="auto">
          <a:xfrm>
            <a:off x="9183378" y="5786992"/>
            <a:ext cx="1902438" cy="94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3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6 Fabulous Short Films from Children's Book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50" t="1852" r="53892" b="65664"/>
          <a:stretch/>
        </p:blipFill>
        <p:spPr bwMode="auto">
          <a:xfrm rot="968601">
            <a:off x="10788082" y="5660335"/>
            <a:ext cx="767834" cy="10644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74810" y="13772"/>
            <a:ext cx="5158125" cy="523220"/>
          </a:xfrm>
          <a:prstGeom prst="rect">
            <a:avLst/>
          </a:prstGeom>
          <a:solidFill>
            <a:schemeClr val="accent1">
              <a:lumMod val="60000"/>
              <a:lumOff val="40000"/>
            </a:schemeClr>
          </a:solidFill>
        </p:spPr>
        <p:txBody>
          <a:bodyPr wrap="square" rtlCol="0">
            <a:spAutoFit/>
          </a:bodyPr>
          <a:lstStyle/>
          <a:p>
            <a:r>
              <a:rPr lang="en-GB" sz="2800" dirty="0" smtClean="0"/>
              <a:t>Fun R</a:t>
            </a:r>
            <a:r>
              <a:rPr lang="en-GB" sz="2800" dirty="0" smtClean="0"/>
              <a:t>eading Challenges for Home</a:t>
            </a:r>
            <a:r>
              <a:rPr lang="en-GB" sz="2800" dirty="0" smtClean="0"/>
              <a:t>.</a:t>
            </a:r>
            <a:endParaRPr lang="en-GB" sz="2800" dirty="0"/>
          </a:p>
        </p:txBody>
      </p:sp>
      <p:sp>
        <p:nvSpPr>
          <p:cNvPr id="5" name="TextBox 4"/>
          <p:cNvSpPr txBox="1"/>
          <p:nvPr/>
        </p:nvSpPr>
        <p:spPr>
          <a:xfrm>
            <a:off x="234592" y="734972"/>
            <a:ext cx="4140486" cy="646331"/>
          </a:xfrm>
          <a:prstGeom prst="rect">
            <a:avLst/>
          </a:prstGeom>
          <a:noFill/>
        </p:spPr>
        <p:txBody>
          <a:bodyPr wrap="square" rtlCol="0">
            <a:spAutoFit/>
          </a:bodyPr>
          <a:lstStyle/>
          <a:p>
            <a:r>
              <a:rPr lang="en-GB" dirty="0" smtClean="0"/>
              <a:t>Share a book in the garden. </a:t>
            </a:r>
          </a:p>
          <a:p>
            <a:r>
              <a:rPr lang="en-GB" dirty="0" smtClean="0"/>
              <a:t>Take your toys and have a picnic.</a:t>
            </a:r>
          </a:p>
        </p:txBody>
      </p:sp>
      <p:sp>
        <p:nvSpPr>
          <p:cNvPr id="9" name="TextBox 8"/>
          <p:cNvSpPr txBox="1"/>
          <p:nvPr/>
        </p:nvSpPr>
        <p:spPr>
          <a:xfrm>
            <a:off x="234592" y="3633777"/>
            <a:ext cx="5099409" cy="923330"/>
          </a:xfrm>
          <a:prstGeom prst="rect">
            <a:avLst/>
          </a:prstGeom>
          <a:noFill/>
        </p:spPr>
        <p:txBody>
          <a:bodyPr wrap="square" rtlCol="0">
            <a:spAutoFit/>
          </a:bodyPr>
          <a:lstStyle/>
          <a:p>
            <a:r>
              <a:rPr lang="en-GB" dirty="0" smtClean="0"/>
              <a:t>Share a book about your favourite TV character such as Peppa Pig, Fireman Sam or Paw Patrol then watch an episode together. </a:t>
            </a:r>
          </a:p>
        </p:txBody>
      </p:sp>
      <p:sp>
        <p:nvSpPr>
          <p:cNvPr id="10" name="TextBox 9"/>
          <p:cNvSpPr txBox="1"/>
          <p:nvPr/>
        </p:nvSpPr>
        <p:spPr>
          <a:xfrm>
            <a:off x="234592" y="5960515"/>
            <a:ext cx="4748374" cy="646331"/>
          </a:xfrm>
          <a:prstGeom prst="rect">
            <a:avLst/>
          </a:prstGeom>
          <a:noFill/>
        </p:spPr>
        <p:txBody>
          <a:bodyPr wrap="square" rtlCol="0">
            <a:spAutoFit/>
          </a:bodyPr>
          <a:lstStyle/>
          <a:p>
            <a:r>
              <a:rPr lang="en-GB" dirty="0" smtClean="0"/>
              <a:t>Share a book with no words. </a:t>
            </a:r>
          </a:p>
          <a:p>
            <a:r>
              <a:rPr lang="en-GB" dirty="0" smtClean="0"/>
              <a:t>Can you make up a story to go with the pictures?</a:t>
            </a:r>
          </a:p>
        </p:txBody>
      </p:sp>
      <p:sp>
        <p:nvSpPr>
          <p:cNvPr id="11" name="TextBox 10"/>
          <p:cNvSpPr txBox="1"/>
          <p:nvPr/>
        </p:nvSpPr>
        <p:spPr>
          <a:xfrm>
            <a:off x="6171343" y="688806"/>
            <a:ext cx="4140486" cy="369332"/>
          </a:xfrm>
          <a:prstGeom prst="rect">
            <a:avLst/>
          </a:prstGeom>
          <a:noFill/>
        </p:spPr>
        <p:txBody>
          <a:bodyPr wrap="square" rtlCol="0">
            <a:spAutoFit/>
          </a:bodyPr>
          <a:lstStyle/>
          <a:p>
            <a:r>
              <a:rPr lang="en-GB" dirty="0" smtClean="0"/>
              <a:t>Read under the covers with a torch.</a:t>
            </a:r>
          </a:p>
        </p:txBody>
      </p:sp>
      <p:sp>
        <p:nvSpPr>
          <p:cNvPr id="12" name="TextBox 11"/>
          <p:cNvSpPr txBox="1"/>
          <p:nvPr/>
        </p:nvSpPr>
        <p:spPr>
          <a:xfrm>
            <a:off x="6179103" y="4462812"/>
            <a:ext cx="3565686" cy="923330"/>
          </a:xfrm>
          <a:prstGeom prst="rect">
            <a:avLst/>
          </a:prstGeom>
          <a:noFill/>
        </p:spPr>
        <p:txBody>
          <a:bodyPr wrap="square" rtlCol="0">
            <a:spAutoFit/>
          </a:bodyPr>
          <a:lstStyle/>
          <a:p>
            <a:r>
              <a:rPr lang="en-GB" dirty="0" smtClean="0"/>
              <a:t>Read an e-book. </a:t>
            </a:r>
          </a:p>
          <a:p>
            <a:r>
              <a:rPr lang="en-GB" dirty="0" smtClean="0"/>
              <a:t>Most libraries will let you borrow </a:t>
            </a:r>
          </a:p>
          <a:p>
            <a:r>
              <a:rPr lang="en-GB" dirty="0" smtClean="0"/>
              <a:t>an e-book or check out Oxford Owl.</a:t>
            </a:r>
          </a:p>
        </p:txBody>
      </p:sp>
      <p:sp>
        <p:nvSpPr>
          <p:cNvPr id="13" name="TextBox 12"/>
          <p:cNvSpPr txBox="1"/>
          <p:nvPr/>
        </p:nvSpPr>
        <p:spPr>
          <a:xfrm>
            <a:off x="6145873" y="1424370"/>
            <a:ext cx="4140486" cy="646331"/>
          </a:xfrm>
          <a:prstGeom prst="rect">
            <a:avLst/>
          </a:prstGeom>
          <a:noFill/>
        </p:spPr>
        <p:txBody>
          <a:bodyPr wrap="square" rtlCol="0">
            <a:spAutoFit/>
          </a:bodyPr>
          <a:lstStyle/>
          <a:p>
            <a:r>
              <a:rPr lang="en-GB" dirty="0" smtClean="0"/>
              <a:t>Swap roles and read a bedtime story to your parents. What’s their favourite book?</a:t>
            </a:r>
          </a:p>
        </p:txBody>
      </p:sp>
      <p:sp>
        <p:nvSpPr>
          <p:cNvPr id="15" name="TextBox 14"/>
          <p:cNvSpPr txBox="1"/>
          <p:nvPr/>
        </p:nvSpPr>
        <p:spPr>
          <a:xfrm>
            <a:off x="6145873" y="2310107"/>
            <a:ext cx="4509359" cy="1200329"/>
          </a:xfrm>
          <a:prstGeom prst="rect">
            <a:avLst/>
          </a:prstGeom>
          <a:noFill/>
        </p:spPr>
        <p:txBody>
          <a:bodyPr wrap="square" rtlCol="0">
            <a:spAutoFit/>
          </a:bodyPr>
          <a:lstStyle/>
          <a:p>
            <a:r>
              <a:rPr lang="en-GB" dirty="0" smtClean="0"/>
              <a:t>Read a book that that was written the year you were born! Ask your parents and grandparents what their favourite book was when they were little.</a:t>
            </a:r>
          </a:p>
        </p:txBody>
      </p:sp>
      <p:sp>
        <p:nvSpPr>
          <p:cNvPr id="16" name="TextBox 15"/>
          <p:cNvSpPr txBox="1"/>
          <p:nvPr/>
        </p:nvSpPr>
        <p:spPr>
          <a:xfrm>
            <a:off x="6171343" y="5683516"/>
            <a:ext cx="4140486" cy="923330"/>
          </a:xfrm>
          <a:prstGeom prst="rect">
            <a:avLst/>
          </a:prstGeom>
          <a:noFill/>
        </p:spPr>
        <p:txBody>
          <a:bodyPr wrap="square" rtlCol="0">
            <a:spAutoFit/>
          </a:bodyPr>
          <a:lstStyle/>
          <a:p>
            <a:r>
              <a:rPr lang="en-GB" dirty="0" smtClean="0"/>
              <a:t>Can you find a book that’s </a:t>
            </a:r>
          </a:p>
          <a:p>
            <a:r>
              <a:rPr lang="en-GB" dirty="0" smtClean="0"/>
              <a:t>been made into a film or a </a:t>
            </a:r>
          </a:p>
          <a:p>
            <a:r>
              <a:rPr lang="en-GB" dirty="0" smtClean="0"/>
              <a:t>TV program?</a:t>
            </a:r>
          </a:p>
        </p:txBody>
      </p:sp>
      <p:pic>
        <p:nvPicPr>
          <p:cNvPr id="1026" name="Picture 2" descr="Save The Children's Den Day | My Bab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00" t="521" r="12578" b="348"/>
          <a:stretch/>
        </p:blipFill>
        <p:spPr bwMode="auto">
          <a:xfrm>
            <a:off x="3710523" y="2070701"/>
            <a:ext cx="2243350" cy="15499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4592" y="1684931"/>
            <a:ext cx="4140486" cy="646331"/>
          </a:xfrm>
          <a:prstGeom prst="rect">
            <a:avLst/>
          </a:prstGeom>
          <a:noFill/>
        </p:spPr>
        <p:txBody>
          <a:bodyPr wrap="square" rtlCol="0">
            <a:spAutoFit/>
          </a:bodyPr>
          <a:lstStyle/>
          <a:p>
            <a:r>
              <a:rPr lang="en-GB" dirty="0" smtClean="0"/>
              <a:t>Read to your baby brother or sister or your pet!</a:t>
            </a:r>
          </a:p>
        </p:txBody>
      </p:sp>
      <p:sp>
        <p:nvSpPr>
          <p:cNvPr id="8" name="TextBox 7"/>
          <p:cNvSpPr txBox="1"/>
          <p:nvPr/>
        </p:nvSpPr>
        <p:spPr>
          <a:xfrm>
            <a:off x="234592" y="2661011"/>
            <a:ext cx="4140486" cy="646331"/>
          </a:xfrm>
          <a:prstGeom prst="rect">
            <a:avLst/>
          </a:prstGeom>
          <a:noFill/>
        </p:spPr>
        <p:txBody>
          <a:bodyPr wrap="square" rtlCol="0">
            <a:spAutoFit/>
          </a:bodyPr>
          <a:lstStyle/>
          <a:p>
            <a:r>
              <a:rPr lang="en-GB" dirty="0" smtClean="0"/>
              <a:t>Make a den or put up a tent to read in. You may need a snack in there too!.</a:t>
            </a:r>
          </a:p>
        </p:txBody>
      </p:sp>
      <p:pic>
        <p:nvPicPr>
          <p:cNvPr id="1028" name="Picture 4" descr="Child Telling Stories Park Vector Stock Vector (Royalty Free) 49519897"/>
          <p:cNvPicPr>
            <a:picLocks noChangeAspect="1" noChangeArrowheads="1"/>
          </p:cNvPicPr>
          <p:nvPr/>
        </p:nvPicPr>
        <p:blipFill rotWithShape="1">
          <a:blip r:embed="rId4">
            <a:extLst>
              <a:ext uri="{28A0092B-C50C-407E-A947-70E740481C1C}">
                <a14:useLocalDpi xmlns:a14="http://schemas.microsoft.com/office/drawing/2010/main" val="0"/>
              </a:ext>
            </a:extLst>
          </a:blip>
          <a:srcRect t="10348" r="396" b="6442"/>
          <a:stretch/>
        </p:blipFill>
        <p:spPr bwMode="auto">
          <a:xfrm>
            <a:off x="3910038" y="757250"/>
            <a:ext cx="1844319" cy="11205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ading nook. [under the covers with a flashlight] (With images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203" t="44891" r="4512" b="8927"/>
          <a:stretch/>
        </p:blipFill>
        <p:spPr bwMode="auto">
          <a:xfrm>
            <a:off x="9842795" y="153406"/>
            <a:ext cx="1271128" cy="12899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Tiny Titans' Free Comic Book Day Story! [Previ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5219" y="3245693"/>
            <a:ext cx="1381640" cy="18325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6 Fabulous Short Films from Children's Book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3267" t="4159" r="4752" b="65753"/>
          <a:stretch/>
        </p:blipFill>
        <p:spPr bwMode="auto">
          <a:xfrm rot="20966200">
            <a:off x="9032712" y="5474117"/>
            <a:ext cx="883577" cy="11609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6 Fabulous Short Films from Children's Book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22" t="34824" r="54950" b="37485"/>
          <a:stretch/>
        </p:blipFill>
        <p:spPr bwMode="auto">
          <a:xfrm rot="260216">
            <a:off x="9991222" y="5355288"/>
            <a:ext cx="842481" cy="106851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ZOOM PART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5455" y="4667494"/>
            <a:ext cx="2206411" cy="14709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4592" y="4710750"/>
            <a:ext cx="4140486" cy="923330"/>
          </a:xfrm>
          <a:prstGeom prst="rect">
            <a:avLst/>
          </a:prstGeom>
          <a:noFill/>
        </p:spPr>
        <p:txBody>
          <a:bodyPr wrap="square" rtlCol="0">
            <a:spAutoFit/>
          </a:bodyPr>
          <a:lstStyle/>
          <a:p>
            <a:r>
              <a:rPr lang="en-GB" dirty="0" smtClean="0"/>
              <a:t>Zoom your Grandparents or a friend and read to each other. Don’t’ forget to show them the pictures!</a:t>
            </a:r>
          </a:p>
        </p:txBody>
      </p:sp>
      <p:pic>
        <p:nvPicPr>
          <p:cNvPr id="1042" name="Picture 18" descr="The Tiger Who Came to Tea: Amazon.co.uk: Kerr, Judith, Kerr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59165">
            <a:off x="10436612" y="1681668"/>
            <a:ext cx="903216" cy="1153106"/>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171343" y="3770604"/>
            <a:ext cx="3565686" cy="369332"/>
          </a:xfrm>
          <a:prstGeom prst="rect">
            <a:avLst/>
          </a:prstGeom>
          <a:noFill/>
        </p:spPr>
        <p:txBody>
          <a:bodyPr wrap="square" rtlCol="0">
            <a:spAutoFit/>
          </a:bodyPr>
          <a:lstStyle/>
          <a:p>
            <a:r>
              <a:rPr lang="en-GB" dirty="0" smtClean="0"/>
              <a:t>Read a comic.</a:t>
            </a:r>
          </a:p>
        </p:txBody>
      </p:sp>
      <p:sp>
        <p:nvSpPr>
          <p:cNvPr id="17" name="AutoShape 20" descr="E-Book Clipart transparent PNG - Stick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6" name="Picture 22" descr="Bibliography Electronic Book Transparent &amp; PNG Clipart Free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74568" y="3670618"/>
            <a:ext cx="1011411" cy="108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1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193" y="57779"/>
            <a:ext cx="12020764" cy="671289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0" descr="Image result for lego sig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41" t="9858" r="28131" b="15505"/>
          <a:stretch/>
        </p:blipFill>
        <p:spPr bwMode="auto">
          <a:xfrm>
            <a:off x="10486875" y="4569832"/>
            <a:ext cx="1079875" cy="1107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toilet sig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4" b="8571"/>
          <a:stretch/>
        </p:blipFill>
        <p:spPr bwMode="auto">
          <a:xfrm>
            <a:off x="9377600" y="4581329"/>
            <a:ext cx="1011522" cy="10063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jolly phonics ap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66" t="15236" r="31660" b="13828"/>
          <a:stretch/>
        </p:blipFill>
        <p:spPr bwMode="auto">
          <a:xfrm>
            <a:off x="10456026" y="2718813"/>
            <a:ext cx="1286354" cy="1299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beebies alphablocks satp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16" y="1807619"/>
            <a:ext cx="2693364" cy="12395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arry Potter and the Chamber of Secrets By J. K. Rowl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69253">
            <a:off x="10391023" y="590926"/>
            <a:ext cx="1165767" cy="1793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igby star bo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50496" y="565925"/>
            <a:ext cx="1210601" cy="12106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Orchard toys  snap"/>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109" t="10172" r="18588" b="11640"/>
          <a:stretch/>
        </p:blipFill>
        <p:spPr bwMode="auto">
          <a:xfrm>
            <a:off x="1076729" y="3574985"/>
            <a:ext cx="1151362" cy="9251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30524" y="33072"/>
            <a:ext cx="6919972" cy="523220"/>
          </a:xfrm>
          <a:prstGeom prst="rect">
            <a:avLst/>
          </a:prstGeom>
        </p:spPr>
        <p:txBody>
          <a:bodyPr wrap="none">
            <a:spAutoFit/>
          </a:bodyPr>
          <a:lstStyle/>
          <a:p>
            <a:pPr algn="ctr"/>
            <a:r>
              <a:rPr lang="en-GB" sz="2800" b="1" u="sng" dirty="0" smtClean="0">
                <a:solidFill>
                  <a:srgbClr val="0070C0"/>
                </a:solidFill>
              </a:rPr>
              <a:t>Ways </a:t>
            </a:r>
            <a:r>
              <a:rPr lang="en-GB" sz="2800" b="1" u="sng" dirty="0" smtClean="0">
                <a:solidFill>
                  <a:srgbClr val="0070C0"/>
                </a:solidFill>
              </a:rPr>
              <a:t>to support </a:t>
            </a:r>
            <a:r>
              <a:rPr lang="en-GB" sz="2800" b="1" u="sng" dirty="0">
                <a:solidFill>
                  <a:srgbClr val="0070C0"/>
                </a:solidFill>
              </a:rPr>
              <a:t>your child’s reading at home</a:t>
            </a:r>
          </a:p>
        </p:txBody>
      </p:sp>
      <p:sp>
        <p:nvSpPr>
          <p:cNvPr id="4" name="Rectangle 3"/>
          <p:cNvSpPr/>
          <p:nvPr/>
        </p:nvSpPr>
        <p:spPr>
          <a:xfrm>
            <a:off x="1998638" y="593966"/>
            <a:ext cx="7155636" cy="1384995"/>
          </a:xfrm>
          <a:prstGeom prst="rect">
            <a:avLst/>
          </a:prstGeom>
        </p:spPr>
        <p:txBody>
          <a:bodyPr wrap="square">
            <a:spAutoFit/>
          </a:bodyPr>
          <a:lstStyle/>
          <a:p>
            <a:pPr marL="285750" indent="-285750" algn="ctr">
              <a:buFont typeface="Arial" panose="020B0604020202020204" pitchFamily="34" charset="0"/>
              <a:buChar char="•"/>
            </a:pPr>
            <a:r>
              <a:rPr lang="en-GB" sz="1400" dirty="0"/>
              <a:t>Your child might bring a book home to share from school. If not then share books and stories together that you know your child really enjoys so it is a treat for them. </a:t>
            </a:r>
            <a:endParaRPr lang="en-GB" sz="1400" dirty="0" smtClean="0"/>
          </a:p>
          <a:p>
            <a:pPr algn="ctr"/>
            <a:r>
              <a:rPr lang="en-GB" sz="1400" dirty="0" smtClean="0"/>
              <a:t>Try </a:t>
            </a:r>
            <a:r>
              <a:rPr lang="en-GB" sz="1400" dirty="0"/>
              <a:t>to find a quiet and relaxed time to share a story each day. </a:t>
            </a:r>
            <a:endParaRPr lang="en-GB" sz="1400" dirty="0" smtClean="0"/>
          </a:p>
          <a:p>
            <a:pPr marL="285750" indent="-285750" algn="ctr">
              <a:buFont typeface="Arial" panose="020B0604020202020204" pitchFamily="34" charset="0"/>
              <a:buChar char="•"/>
            </a:pPr>
            <a:r>
              <a:rPr lang="en-GB" sz="1400" dirty="0" smtClean="0"/>
              <a:t>It </a:t>
            </a:r>
            <a:r>
              <a:rPr lang="en-GB" sz="1400" dirty="0"/>
              <a:t>doesn't </a:t>
            </a:r>
            <a:r>
              <a:rPr lang="en-GB" sz="1400" dirty="0" smtClean="0"/>
              <a:t>matter </a:t>
            </a:r>
            <a:r>
              <a:rPr lang="en-GB" sz="1400" dirty="0"/>
              <a:t>how old your child is, if they enjoy listening and reading then you can do this together, either reading instalments of a story or listening to an audio book </a:t>
            </a:r>
            <a:r>
              <a:rPr lang="en-GB" sz="1400" dirty="0" smtClean="0"/>
              <a:t>together over time.</a:t>
            </a:r>
            <a:endParaRPr lang="en-GB" sz="1400" dirty="0"/>
          </a:p>
        </p:txBody>
      </p:sp>
      <p:sp>
        <p:nvSpPr>
          <p:cNvPr id="16" name="TextBox 15"/>
          <p:cNvSpPr txBox="1"/>
          <p:nvPr/>
        </p:nvSpPr>
        <p:spPr>
          <a:xfrm>
            <a:off x="2758110" y="1916235"/>
            <a:ext cx="6737223" cy="523220"/>
          </a:xfrm>
          <a:prstGeom prst="rect">
            <a:avLst/>
          </a:prstGeom>
          <a:noFill/>
        </p:spPr>
        <p:txBody>
          <a:bodyPr wrap="square" rtlCol="0">
            <a:spAutoFit/>
          </a:bodyPr>
          <a:lstStyle/>
          <a:p>
            <a:endParaRPr lang="en-GB" sz="1400" dirty="0"/>
          </a:p>
          <a:p>
            <a:pPr marL="285750" indent="-285750" algn="ctr">
              <a:buFont typeface="Arial" panose="020B0604020202020204" pitchFamily="34" charset="0"/>
              <a:buChar char="•"/>
            </a:pPr>
            <a:r>
              <a:rPr lang="en-GB" sz="1400" dirty="0" smtClean="0"/>
              <a:t>Listen to stories on Cbeebies, CBBC radio or Audio Apps. Listen in the car!</a:t>
            </a:r>
          </a:p>
        </p:txBody>
      </p:sp>
      <p:sp>
        <p:nvSpPr>
          <p:cNvPr id="17" name="TextBox 16"/>
          <p:cNvSpPr txBox="1"/>
          <p:nvPr/>
        </p:nvSpPr>
        <p:spPr>
          <a:xfrm>
            <a:off x="3146138" y="2414299"/>
            <a:ext cx="6737223" cy="954107"/>
          </a:xfrm>
          <a:prstGeom prst="rect">
            <a:avLst/>
          </a:prstGeom>
          <a:noFill/>
        </p:spPr>
        <p:txBody>
          <a:bodyPr wrap="square" rtlCol="0">
            <a:spAutoFit/>
          </a:bodyPr>
          <a:lstStyle/>
          <a:p>
            <a:pPr marL="285750" indent="-285750" algn="ctr">
              <a:buFont typeface="Arial" panose="020B0604020202020204" pitchFamily="34" charset="0"/>
              <a:buChar char="•"/>
            </a:pPr>
            <a:r>
              <a:rPr lang="en-GB" sz="1400" dirty="0" smtClean="0"/>
              <a:t>Watch Cbeebies Alphablock’s episodes. You could try and teach each other the visual phonic sign for the letters- see our video of this on the school website or just have fun watching the cartoon!</a:t>
            </a:r>
          </a:p>
          <a:p>
            <a:pPr algn="ctr"/>
            <a:endParaRPr lang="en-GB" sz="1400" dirty="0" smtClean="0"/>
          </a:p>
        </p:txBody>
      </p:sp>
      <p:sp>
        <p:nvSpPr>
          <p:cNvPr id="18" name="TextBox 17"/>
          <p:cNvSpPr txBox="1"/>
          <p:nvPr/>
        </p:nvSpPr>
        <p:spPr>
          <a:xfrm>
            <a:off x="976046" y="2928336"/>
            <a:ext cx="9611368" cy="584775"/>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r>
              <a:rPr lang="en-GB" sz="1400" dirty="0" smtClean="0"/>
              <a:t>The Jolly Phonics App and books are another way for your child to have fun while hearing the phonic sounds of each letter.</a:t>
            </a:r>
          </a:p>
        </p:txBody>
      </p:sp>
      <p:sp>
        <p:nvSpPr>
          <p:cNvPr id="19" name="TextBox 18"/>
          <p:cNvSpPr txBox="1"/>
          <p:nvPr/>
        </p:nvSpPr>
        <p:spPr>
          <a:xfrm>
            <a:off x="2184402" y="3574985"/>
            <a:ext cx="7193198" cy="738664"/>
          </a:xfrm>
          <a:prstGeom prst="rect">
            <a:avLst/>
          </a:prstGeom>
          <a:noFill/>
        </p:spPr>
        <p:txBody>
          <a:bodyPr wrap="square" rtlCol="0">
            <a:spAutoFit/>
          </a:bodyPr>
          <a:lstStyle/>
          <a:p>
            <a:endParaRPr lang="en-GB" sz="1400" dirty="0"/>
          </a:p>
          <a:p>
            <a:pPr marL="285750" indent="-285750" algn="ctr">
              <a:buFont typeface="Arial" panose="020B0604020202020204" pitchFamily="34" charset="0"/>
              <a:buChar char="•"/>
            </a:pPr>
            <a:r>
              <a:rPr lang="en-GB" sz="1400" dirty="0" smtClean="0"/>
              <a:t>Play matching games such as Snap! or Pairs. You can play with picture cards or you can make your own with pictures and words that are particularly motivating for your child.</a:t>
            </a:r>
          </a:p>
        </p:txBody>
      </p:sp>
      <p:sp>
        <p:nvSpPr>
          <p:cNvPr id="20" name="TextBox 19"/>
          <p:cNvSpPr txBox="1"/>
          <p:nvPr/>
        </p:nvSpPr>
        <p:spPr>
          <a:xfrm>
            <a:off x="2380640" y="4479447"/>
            <a:ext cx="6737223" cy="1169551"/>
          </a:xfrm>
          <a:prstGeom prst="rect">
            <a:avLst/>
          </a:prstGeom>
          <a:noFill/>
        </p:spPr>
        <p:txBody>
          <a:bodyPr wrap="square" rtlCol="0">
            <a:spAutoFit/>
          </a:bodyPr>
          <a:lstStyle/>
          <a:p>
            <a:endParaRPr lang="en-GB" sz="1400" dirty="0" smtClean="0"/>
          </a:p>
          <a:p>
            <a:pPr marL="285750" indent="-285750" algn="ctr">
              <a:buFont typeface="Arial" panose="020B0604020202020204" pitchFamily="34" charset="0"/>
              <a:buChar char="•"/>
            </a:pPr>
            <a:r>
              <a:rPr lang="en-GB" sz="1400" dirty="0" smtClean="0"/>
              <a:t>Point out words and logos as you unpack shopping. Let your child see you reading the labels or logos. </a:t>
            </a:r>
            <a:endParaRPr lang="en-GB" sz="1400" dirty="0"/>
          </a:p>
          <a:p>
            <a:pPr marL="285750" indent="-285750" algn="ctr">
              <a:buFont typeface="Arial" panose="020B0604020202020204" pitchFamily="34" charset="0"/>
              <a:buChar char="•"/>
            </a:pPr>
            <a:r>
              <a:rPr lang="en-GB" sz="1400" dirty="0" smtClean="0"/>
              <a:t>Have fun trying to spot and ‘read’ signs when you are out and about such as road signs, the M for McDonalds or bus numbers. </a:t>
            </a:r>
          </a:p>
        </p:txBody>
      </p:sp>
      <p:pic>
        <p:nvPicPr>
          <p:cNvPr id="8" name="Picture 26" descr="Image result for sign uk"/>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49" t="8261" r="66067" b="10170"/>
          <a:stretch/>
        </p:blipFill>
        <p:spPr bwMode="auto">
          <a:xfrm>
            <a:off x="1251305" y="4699709"/>
            <a:ext cx="1114387" cy="10397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Image result for cadbury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361754">
            <a:off x="256826" y="4918848"/>
            <a:ext cx="1100232" cy="60146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Image result for headphon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Image result for headphones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http://m.sweetclipart.com/wp-content/uploads/Headphones-Blue-Clipart.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56" b="5132"/>
          <a:stretch/>
        </p:blipFill>
        <p:spPr bwMode="auto">
          <a:xfrm rot="20847683" flipH="1">
            <a:off x="661519" y="180243"/>
            <a:ext cx="869011" cy="1430507"/>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0" descr="Image result for the book tru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7" name="Picture 26"/>
          <p:cNvPicPr>
            <a:picLocks noChangeAspect="1"/>
          </p:cNvPicPr>
          <p:nvPr/>
        </p:nvPicPr>
        <p:blipFill rotWithShape="1">
          <a:blip r:embed="rId13"/>
          <a:srcRect l="42667" t="50383" r="25667" b="31839"/>
          <a:stretch/>
        </p:blipFill>
        <p:spPr>
          <a:xfrm>
            <a:off x="10499764" y="6225181"/>
            <a:ext cx="1275614" cy="389398"/>
          </a:xfrm>
          <a:prstGeom prst="rect">
            <a:avLst/>
          </a:prstGeom>
        </p:spPr>
      </p:pic>
      <p:pic>
        <p:nvPicPr>
          <p:cNvPr id="22" name="Picture 12" descr="Image result for oxford owl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9594" y="6114352"/>
            <a:ext cx="1155853" cy="4581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555423" y="5752923"/>
            <a:ext cx="8960545" cy="1231106"/>
          </a:xfrm>
          <a:prstGeom prst="rect">
            <a:avLst/>
          </a:prstGeom>
          <a:noFill/>
        </p:spPr>
        <p:txBody>
          <a:bodyPr wrap="square" rtlCol="0">
            <a:spAutoFit/>
          </a:bodyPr>
          <a:lstStyle/>
          <a:p>
            <a:endParaRPr lang="en-GB" sz="1400" dirty="0" smtClean="0"/>
          </a:p>
          <a:p>
            <a:pPr marL="285750" indent="-285750" algn="ctr">
              <a:buFont typeface="Arial" panose="020B0604020202020204" pitchFamily="34" charset="0"/>
              <a:buChar char="•"/>
            </a:pPr>
            <a:r>
              <a:rPr lang="en-GB" sz="1400" dirty="0" smtClean="0"/>
              <a:t>Websites such as </a:t>
            </a:r>
            <a:r>
              <a:rPr lang="en-GB" sz="1400" b="1" dirty="0" smtClean="0"/>
              <a:t>BookTrust</a:t>
            </a:r>
            <a:r>
              <a:rPr lang="en-GB" sz="1400" dirty="0" smtClean="0"/>
              <a:t> and </a:t>
            </a:r>
            <a:r>
              <a:rPr lang="en-GB" sz="1400" b="1" dirty="0" smtClean="0"/>
              <a:t>Oxford Owl </a:t>
            </a:r>
            <a:r>
              <a:rPr lang="en-GB" sz="1400" dirty="0" smtClean="0"/>
              <a:t>have free e-books, helpful information and tips on both phonics and reading.  Your child’s class teacher will be very happy to give you more specific help and ideas so please ask via your Home School diary.</a:t>
            </a:r>
          </a:p>
          <a:p>
            <a:endParaRPr lang="en-GB" dirty="0" smtClean="0"/>
          </a:p>
        </p:txBody>
      </p:sp>
    </p:spTree>
    <p:extLst>
      <p:ext uri="{BB962C8B-B14F-4D97-AF65-F5344CB8AC3E}">
        <p14:creationId xmlns:p14="http://schemas.microsoft.com/office/powerpoint/2010/main" val="200060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5618" y="57779"/>
            <a:ext cx="12020764" cy="671289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517173" y="57779"/>
            <a:ext cx="8965870" cy="738664"/>
          </a:xfrm>
          <a:prstGeom prst="rect">
            <a:avLst/>
          </a:prstGeom>
          <a:noFill/>
        </p:spPr>
        <p:txBody>
          <a:bodyPr wrap="square" rtlCol="0">
            <a:spAutoFit/>
          </a:bodyPr>
          <a:lstStyle/>
          <a:p>
            <a:pPr algn="ctr"/>
            <a:r>
              <a:rPr lang="en-GB" sz="2800" b="1" u="sng" dirty="0">
                <a:solidFill>
                  <a:srgbClr val="0070C0"/>
                </a:solidFill>
                <a:latin typeface="Calibri" panose="020F0502020204030204" pitchFamily="34" charset="0"/>
                <a:cs typeface="Calibri" panose="020F0502020204030204" pitchFamily="34" charset="0"/>
              </a:rPr>
              <a:t>How we teach Reading at </a:t>
            </a:r>
            <a:r>
              <a:rPr lang="en-GB" sz="2800" b="1" u="sng" dirty="0" smtClean="0">
                <a:solidFill>
                  <a:srgbClr val="0070C0"/>
                </a:solidFill>
                <a:latin typeface="Calibri" panose="020F0502020204030204" pitchFamily="34" charset="0"/>
                <a:cs typeface="Calibri" panose="020F0502020204030204" pitchFamily="34" charset="0"/>
              </a:rPr>
              <a:t>Granta</a:t>
            </a:r>
            <a:endParaRPr lang="en-GB" sz="2800" b="1" u="sng" dirty="0">
              <a:solidFill>
                <a:srgbClr val="0070C0"/>
              </a:solidFill>
              <a:latin typeface="Calibri" panose="020F0502020204030204" pitchFamily="34" charset="0"/>
              <a:cs typeface="Calibri" panose="020F0502020204030204" pitchFamily="34" charset="0"/>
            </a:endParaRPr>
          </a:p>
          <a:p>
            <a:pPr algn="ctr"/>
            <a:r>
              <a:rPr lang="en-GB" sz="1400" dirty="0">
                <a:solidFill>
                  <a:srgbClr val="0070C0"/>
                </a:solidFill>
                <a:latin typeface="Calibri" panose="020F0502020204030204" pitchFamily="34" charset="0"/>
                <a:cs typeface="Calibri" panose="020F0502020204030204" pitchFamily="34" charset="0"/>
              </a:rPr>
              <a:t>These are some of the </a:t>
            </a:r>
            <a:r>
              <a:rPr lang="en-GB" sz="1400" dirty="0" smtClean="0">
                <a:solidFill>
                  <a:srgbClr val="0070C0"/>
                </a:solidFill>
                <a:latin typeface="Calibri" panose="020F0502020204030204" pitchFamily="34" charset="0"/>
                <a:cs typeface="Calibri" panose="020F0502020204030204" pitchFamily="34" charset="0"/>
              </a:rPr>
              <a:t>many ways </a:t>
            </a:r>
            <a:r>
              <a:rPr lang="en-GB" sz="1400" dirty="0">
                <a:solidFill>
                  <a:srgbClr val="0070C0"/>
                </a:solidFill>
                <a:latin typeface="Calibri" panose="020F0502020204030204" pitchFamily="34" charset="0"/>
                <a:cs typeface="Calibri" panose="020F0502020204030204" pitchFamily="34" charset="0"/>
              </a:rPr>
              <a:t>we foster a love of reading </a:t>
            </a:r>
            <a:r>
              <a:rPr lang="en-GB" sz="1400" dirty="0" smtClean="0">
                <a:solidFill>
                  <a:srgbClr val="0070C0"/>
                </a:solidFill>
                <a:latin typeface="Calibri" panose="020F0502020204030204" pitchFamily="34" charset="0"/>
                <a:cs typeface="Calibri" panose="020F0502020204030204" pitchFamily="34" charset="0"/>
              </a:rPr>
              <a:t>across our school</a:t>
            </a:r>
            <a:r>
              <a:rPr lang="en-GB" sz="1400" dirty="0">
                <a:solidFill>
                  <a:srgbClr val="0070C0"/>
                </a:solidFill>
                <a:latin typeface="Calibri" panose="020F0502020204030204" pitchFamily="34" charset="0"/>
                <a:cs typeface="Calibri" panose="020F0502020204030204" pitchFamily="34" charset="0"/>
              </a:rPr>
              <a:t>.</a:t>
            </a:r>
          </a:p>
        </p:txBody>
      </p:sp>
      <p:sp>
        <p:nvSpPr>
          <p:cNvPr id="6" name="TextBox 5"/>
          <p:cNvSpPr txBox="1"/>
          <p:nvPr/>
        </p:nvSpPr>
        <p:spPr>
          <a:xfrm>
            <a:off x="6441706" y="837449"/>
            <a:ext cx="5188640" cy="307777"/>
          </a:xfrm>
          <a:prstGeom prst="rect">
            <a:avLst/>
          </a:prstGeom>
          <a:noFill/>
        </p:spPr>
        <p:txBody>
          <a:bodyPr wrap="square" rtlCol="0">
            <a:spAutoFit/>
          </a:bodyPr>
          <a:lstStyle/>
          <a:p>
            <a:r>
              <a:rPr lang="en-GB" sz="1400" dirty="0"/>
              <a:t>L</a:t>
            </a:r>
            <a:r>
              <a:rPr lang="en-GB" sz="1400" dirty="0" smtClean="0"/>
              <a:t>istening to and taking part in songs, rhymes and stories everyday.</a:t>
            </a:r>
            <a:r>
              <a:rPr lang="en-US" sz="1400" dirty="0" smtClean="0"/>
              <a:t>  </a:t>
            </a:r>
          </a:p>
        </p:txBody>
      </p:sp>
      <p:sp>
        <p:nvSpPr>
          <p:cNvPr id="7" name="TextBox 6"/>
          <p:cNvSpPr txBox="1"/>
          <p:nvPr/>
        </p:nvSpPr>
        <p:spPr>
          <a:xfrm>
            <a:off x="6441706" y="1145226"/>
            <a:ext cx="5320208" cy="523220"/>
          </a:xfrm>
          <a:prstGeom prst="rect">
            <a:avLst/>
          </a:prstGeom>
          <a:noFill/>
        </p:spPr>
        <p:txBody>
          <a:bodyPr wrap="square" rtlCol="0">
            <a:spAutoFit/>
          </a:bodyPr>
          <a:lstStyle/>
          <a:p>
            <a:r>
              <a:rPr lang="en-US" sz="1400" b="1" dirty="0" smtClean="0">
                <a:solidFill>
                  <a:srgbClr val="0070C0"/>
                </a:solidFill>
              </a:rPr>
              <a:t>Sensory </a:t>
            </a:r>
            <a:r>
              <a:rPr lang="en-US" sz="1400" b="1" dirty="0">
                <a:solidFill>
                  <a:srgbClr val="0070C0"/>
                </a:solidFill>
              </a:rPr>
              <a:t>stories </a:t>
            </a:r>
            <a:r>
              <a:rPr lang="en-US" sz="1400" dirty="0" smtClean="0"/>
              <a:t>– These are designed </a:t>
            </a:r>
            <a:r>
              <a:rPr lang="en-US" sz="1400" dirty="0"/>
              <a:t>as </a:t>
            </a:r>
            <a:r>
              <a:rPr lang="en-US" sz="1400" dirty="0" smtClean="0"/>
              <a:t>a way to experience stories using all </a:t>
            </a:r>
            <a:r>
              <a:rPr lang="en-US" sz="1400" dirty="0"/>
              <a:t>our </a:t>
            </a:r>
            <a:r>
              <a:rPr lang="en-US" sz="1400" dirty="0" smtClean="0"/>
              <a:t>five senses alongside creative use of story props.</a:t>
            </a:r>
            <a:endParaRPr lang="en-GB" sz="1400" b="1" dirty="0" smtClean="0">
              <a:solidFill>
                <a:srgbClr val="FF0000"/>
              </a:solidFill>
            </a:endParaRPr>
          </a:p>
        </p:txBody>
      </p:sp>
      <p:sp>
        <p:nvSpPr>
          <p:cNvPr id="8" name="TextBox 7"/>
          <p:cNvSpPr txBox="1"/>
          <p:nvPr/>
        </p:nvSpPr>
        <p:spPr>
          <a:xfrm>
            <a:off x="323040" y="3778481"/>
            <a:ext cx="5515346" cy="3170099"/>
          </a:xfrm>
          <a:prstGeom prst="rect">
            <a:avLst/>
          </a:prstGeom>
          <a:noFill/>
        </p:spPr>
        <p:txBody>
          <a:bodyPr wrap="square" rtlCol="0">
            <a:spAutoFit/>
          </a:bodyPr>
          <a:lstStyle/>
          <a:p>
            <a:r>
              <a:rPr lang="en-GB" sz="1400" b="1" dirty="0" smtClean="0">
                <a:solidFill>
                  <a:srgbClr val="0070C0"/>
                </a:solidFill>
              </a:rPr>
              <a:t>Phonics</a:t>
            </a:r>
            <a:r>
              <a:rPr lang="en-GB" sz="1400" dirty="0" smtClean="0"/>
              <a:t> – </a:t>
            </a:r>
            <a:r>
              <a:rPr lang="en-US" sz="1400" dirty="0"/>
              <a:t>At Granta we use an approach called </a:t>
            </a:r>
            <a:r>
              <a:rPr lang="en-US" sz="1400" b="1" dirty="0"/>
              <a:t>Letters and Sounds</a:t>
            </a:r>
            <a:r>
              <a:rPr lang="en-US" sz="1400" dirty="0"/>
              <a:t>. We follow the order of the letters </a:t>
            </a:r>
            <a:r>
              <a:rPr lang="en-US" sz="1400" dirty="0" smtClean="0"/>
              <a:t>but </a:t>
            </a:r>
            <a:r>
              <a:rPr lang="en-US" sz="1400" dirty="0"/>
              <a:t>allow each child as long as they need to secure their learning before </a:t>
            </a:r>
            <a:r>
              <a:rPr lang="en-US" sz="1400" dirty="0" smtClean="0"/>
              <a:t>moving on.  </a:t>
            </a:r>
            <a:endParaRPr lang="en-GB" sz="1400" dirty="0" smtClean="0"/>
          </a:p>
          <a:p>
            <a:r>
              <a:rPr lang="en-GB" sz="1400" dirty="0" smtClean="0"/>
              <a:t>Initially </a:t>
            </a:r>
            <a:r>
              <a:rPr lang="en-GB" sz="1400" dirty="0"/>
              <a:t>your child will play lots of </a:t>
            </a:r>
            <a:r>
              <a:rPr lang="en-GB" sz="1400" dirty="0" smtClean="0"/>
              <a:t>fun sound </a:t>
            </a:r>
            <a:r>
              <a:rPr lang="en-GB" sz="1400" dirty="0"/>
              <a:t>games that encourage and develop speaking and listening </a:t>
            </a:r>
            <a:r>
              <a:rPr lang="en-GB" sz="1400" dirty="0" smtClean="0"/>
              <a:t>skills. This is called Phase 1.</a:t>
            </a:r>
            <a:endParaRPr lang="en-GB" sz="1400" dirty="0"/>
          </a:p>
          <a:p>
            <a:r>
              <a:rPr lang="en-US" sz="1400" dirty="0" smtClean="0"/>
              <a:t>Further Phases involve learning the sound for each letter of the alphabet and blended these together to make words such as  c-a-t.  </a:t>
            </a:r>
          </a:p>
          <a:p>
            <a:r>
              <a:rPr lang="en-US" sz="1400" dirty="0" smtClean="0"/>
              <a:t>There are 6 phases which progress towards fluent independent reading.</a:t>
            </a:r>
          </a:p>
          <a:p>
            <a:r>
              <a:rPr lang="en-US" sz="1400" dirty="0" smtClean="0"/>
              <a:t>The first letter sounds your child will be taught are </a:t>
            </a:r>
            <a:r>
              <a:rPr lang="en-US" sz="1400" b="1" dirty="0" smtClean="0"/>
              <a:t>s  a  t  p  </a:t>
            </a:r>
            <a:r>
              <a:rPr lang="en-US" sz="1400" b="1" dirty="0" err="1" smtClean="0"/>
              <a:t>i</a:t>
            </a:r>
            <a:r>
              <a:rPr lang="en-US" sz="1400" b="1" dirty="0" smtClean="0"/>
              <a:t>  n</a:t>
            </a:r>
            <a:r>
              <a:rPr lang="en-US" sz="1400" dirty="0" smtClean="0"/>
              <a:t>. </a:t>
            </a:r>
          </a:p>
          <a:p>
            <a:r>
              <a:rPr lang="en-US" sz="1400" dirty="0" smtClean="0"/>
              <a:t>Your child may naturally start hearing other letter sounds that are familiar and meaningful to them such as    </a:t>
            </a:r>
            <a:r>
              <a:rPr lang="en-US" sz="1400" i="1" dirty="0" err="1" smtClean="0"/>
              <a:t>mmmmm</a:t>
            </a:r>
            <a:r>
              <a:rPr lang="en-US" sz="1400" i="1" dirty="0" smtClean="0"/>
              <a:t>-mum</a:t>
            </a:r>
            <a:r>
              <a:rPr lang="en-US" sz="1400" dirty="0" smtClean="0"/>
              <a:t>    or  the </a:t>
            </a:r>
            <a:r>
              <a:rPr lang="en-US" sz="1400" dirty="0"/>
              <a:t>initial letter sound for their name.</a:t>
            </a:r>
            <a:r>
              <a:rPr lang="en-GB" sz="1400" b="1" dirty="0">
                <a:solidFill>
                  <a:srgbClr val="FF0000"/>
                </a:solidFill>
              </a:rPr>
              <a:t> </a:t>
            </a:r>
            <a:r>
              <a:rPr lang="en-US" sz="1600" dirty="0" smtClean="0"/>
              <a:t>  </a:t>
            </a:r>
            <a:r>
              <a:rPr lang="en-US" sz="1400" b="1" dirty="0" smtClean="0"/>
              <a:t>Please watch our Visual Phonics Signing video which shows the signs for each letter sound and name.</a:t>
            </a:r>
          </a:p>
          <a:p>
            <a:endParaRPr lang="en-US" sz="1600" dirty="0" smtClean="0"/>
          </a:p>
        </p:txBody>
      </p:sp>
      <p:sp>
        <p:nvSpPr>
          <p:cNvPr id="9" name="TextBox 8"/>
          <p:cNvSpPr txBox="1"/>
          <p:nvPr/>
        </p:nvSpPr>
        <p:spPr>
          <a:xfrm>
            <a:off x="6441706" y="1702495"/>
            <a:ext cx="5558510" cy="738664"/>
          </a:xfrm>
          <a:prstGeom prst="rect">
            <a:avLst/>
          </a:prstGeom>
          <a:noFill/>
        </p:spPr>
        <p:txBody>
          <a:bodyPr wrap="square" rtlCol="0">
            <a:spAutoFit/>
          </a:bodyPr>
          <a:lstStyle/>
          <a:p>
            <a:r>
              <a:rPr lang="en-GB" sz="1400" b="1" dirty="0" smtClean="0">
                <a:solidFill>
                  <a:srgbClr val="0070C0"/>
                </a:solidFill>
              </a:rPr>
              <a:t>Attention Autism stories </a:t>
            </a:r>
            <a:r>
              <a:rPr lang="en-GB" sz="1400" dirty="0" smtClean="0"/>
              <a:t>– This way of telling a story helps children to develop their attention skills by engaging with a short sequence of gripping and exciting events. </a:t>
            </a:r>
            <a:endParaRPr lang="en-GB" sz="1400" b="1" dirty="0" smtClean="0">
              <a:solidFill>
                <a:srgbClr val="FF0000"/>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0114" t="20079" r="8909" b="18912"/>
          <a:stretch/>
        </p:blipFill>
        <p:spPr>
          <a:xfrm rot="16200000">
            <a:off x="-195470" y="1366966"/>
            <a:ext cx="2878012" cy="184099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6751" t="51709" r="27132" b="12197"/>
          <a:stretch/>
        </p:blipFill>
        <p:spPr>
          <a:xfrm rot="10800000">
            <a:off x="2164032" y="848456"/>
            <a:ext cx="3855777" cy="2878013"/>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1907" t="11615" r="7204" b="1156"/>
          <a:stretch/>
        </p:blipFill>
        <p:spPr>
          <a:xfrm rot="5400000">
            <a:off x="5912381" y="2920979"/>
            <a:ext cx="4134945" cy="3297309"/>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744" t="1831" r="16566" b="-238"/>
          <a:stretch/>
        </p:blipFill>
        <p:spPr>
          <a:xfrm rot="5400000">
            <a:off x="9620923" y="4381103"/>
            <a:ext cx="2342508" cy="2169497"/>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9373" t="11597" r="31985" b="5025"/>
          <a:stretch/>
        </p:blipFill>
        <p:spPr>
          <a:xfrm>
            <a:off x="9707429" y="2498544"/>
            <a:ext cx="1331112" cy="1703372"/>
          </a:xfrm>
          <a:prstGeom prst="rect">
            <a:avLst/>
          </a:prstGeom>
        </p:spPr>
      </p:pic>
    </p:spTree>
    <p:extLst>
      <p:ext uri="{BB962C8B-B14F-4D97-AF65-F5344CB8AC3E}">
        <p14:creationId xmlns:p14="http://schemas.microsoft.com/office/powerpoint/2010/main" val="278118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618" y="62165"/>
            <a:ext cx="12020764" cy="671289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19395" y="2510670"/>
            <a:ext cx="8884398" cy="1815882"/>
          </a:xfrm>
          <a:prstGeom prst="rect">
            <a:avLst/>
          </a:prstGeom>
          <a:noFill/>
        </p:spPr>
        <p:txBody>
          <a:bodyPr wrap="square" rtlCol="0">
            <a:spAutoFit/>
          </a:bodyPr>
          <a:lstStyle/>
          <a:p>
            <a:r>
              <a:rPr lang="en-GB" sz="1600" b="1" dirty="0" smtClean="0">
                <a:solidFill>
                  <a:srgbClr val="0070C0"/>
                </a:solidFill>
                <a:cs typeface="Arial" panose="020B0604020202020204" pitchFamily="34" charset="0"/>
              </a:rPr>
              <a:t>Individual Reading </a:t>
            </a:r>
            <a:r>
              <a:rPr lang="en-GB" sz="1600" b="1" dirty="0" smtClean="0">
                <a:cs typeface="Arial" panose="020B0604020202020204" pitchFamily="34" charset="0"/>
              </a:rPr>
              <a:t>-  </a:t>
            </a:r>
            <a:r>
              <a:rPr lang="en-US" sz="1600" dirty="0"/>
              <a:t>This is when </a:t>
            </a:r>
            <a:r>
              <a:rPr lang="en-US" sz="1600" dirty="0" smtClean="0"/>
              <a:t>your </a:t>
            </a:r>
            <a:r>
              <a:rPr lang="en-US" sz="1600" dirty="0"/>
              <a:t>child shares a </a:t>
            </a:r>
            <a:r>
              <a:rPr lang="en-US" sz="1600" dirty="0" smtClean="0"/>
              <a:t>book one to one with </a:t>
            </a:r>
            <a:r>
              <a:rPr lang="en-US" sz="1600" dirty="0"/>
              <a:t>an adult. </a:t>
            </a:r>
            <a:r>
              <a:rPr lang="en-US" sz="1600" dirty="0" smtClean="0"/>
              <a:t>For some pupils this will be a favourite picture book from our library, for others this will be a book from a reading scheme. </a:t>
            </a:r>
          </a:p>
          <a:p>
            <a:r>
              <a:rPr lang="en-US" sz="1600" dirty="0" smtClean="0"/>
              <a:t>A reading </a:t>
            </a:r>
            <a:r>
              <a:rPr lang="en-US" sz="1600" dirty="0"/>
              <a:t>scheme is a structured and levelled set of books written specifically to ensure that your child </a:t>
            </a:r>
            <a:r>
              <a:rPr lang="en-US" sz="1600" dirty="0" smtClean="0"/>
              <a:t>builds on their reading knowledge in steady </a:t>
            </a:r>
            <a:r>
              <a:rPr lang="en-US" sz="1600" dirty="0"/>
              <a:t>and progressive </a:t>
            </a:r>
            <a:r>
              <a:rPr lang="en-US" sz="1600" dirty="0" smtClean="0"/>
              <a:t>steps.</a:t>
            </a:r>
            <a:endParaRPr lang="en-GB" sz="1600" b="1" dirty="0">
              <a:cs typeface="Arial" panose="020B0604020202020204" pitchFamily="34" charset="0"/>
            </a:endParaRPr>
          </a:p>
          <a:p>
            <a:r>
              <a:rPr lang="en-GB" sz="1600" dirty="0" smtClean="0">
                <a:cs typeface="Arial" panose="020B0604020202020204" pitchFamily="34" charset="0"/>
              </a:rPr>
              <a:t>We </a:t>
            </a:r>
            <a:r>
              <a:rPr lang="en-GB" sz="1600" dirty="0">
                <a:cs typeface="Arial" panose="020B0604020202020204" pitchFamily="34" charset="0"/>
              </a:rPr>
              <a:t>use more than one scheme </a:t>
            </a:r>
            <a:r>
              <a:rPr lang="en-GB" sz="1600" dirty="0" smtClean="0">
                <a:cs typeface="Arial" panose="020B0604020202020204" pitchFamily="34" charset="0"/>
              </a:rPr>
              <a:t>at Granta so there are a broad </a:t>
            </a:r>
            <a:r>
              <a:rPr lang="en-GB" sz="1600" dirty="0">
                <a:cs typeface="Arial" panose="020B0604020202020204" pitchFamily="34" charset="0"/>
              </a:rPr>
              <a:t>range of books to read </a:t>
            </a:r>
            <a:r>
              <a:rPr lang="en-GB" sz="1600" dirty="0" smtClean="0">
                <a:cs typeface="Arial" panose="020B0604020202020204" pitchFamily="34" charset="0"/>
              </a:rPr>
              <a:t>at every level</a:t>
            </a:r>
            <a:r>
              <a:rPr lang="en-GB" sz="1600" dirty="0">
                <a:cs typeface="Arial" panose="020B0604020202020204" pitchFamily="34" charset="0"/>
              </a:rPr>
              <a:t>.</a:t>
            </a:r>
            <a:r>
              <a:rPr lang="en-GB" sz="1600" b="1" dirty="0"/>
              <a:t>  </a:t>
            </a:r>
            <a:r>
              <a:rPr lang="en-GB" sz="1600" dirty="0" smtClean="0"/>
              <a:t>The levels are colour coded starting with Lilac for books with only pictures, progressing next to Pink, then Red and eventually through to Lime which resembles a slim novel and has chapters.</a:t>
            </a:r>
          </a:p>
        </p:txBody>
      </p:sp>
      <p:pic>
        <p:nvPicPr>
          <p:cNvPr id="7" name="Picture 6" descr="\\7025srv001\staff$\SCollins\Documents\Robin class solar\DSC01185.JPG"/>
          <p:cNvPicPr/>
          <p:nvPr/>
        </p:nvPicPr>
        <p:blipFill rotWithShape="1">
          <a:blip r:embed="rId2" cstate="print">
            <a:extLst>
              <a:ext uri="{28A0092B-C50C-407E-A947-70E740481C1C}">
                <a14:useLocalDpi xmlns:a14="http://schemas.microsoft.com/office/drawing/2010/main" val="0"/>
              </a:ext>
            </a:extLst>
          </a:blip>
          <a:srcRect l="26567" t="21928" r="23650" b="31019"/>
          <a:stretch/>
        </p:blipFill>
        <p:spPr bwMode="auto">
          <a:xfrm>
            <a:off x="2216124" y="4559326"/>
            <a:ext cx="2872443" cy="2043375"/>
          </a:xfrm>
          <a:prstGeom prst="rect">
            <a:avLst/>
          </a:prstGeom>
          <a:noFill/>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166" r="10986" b="21240"/>
          <a:stretch/>
        </p:blipFill>
        <p:spPr>
          <a:xfrm>
            <a:off x="9769232" y="4559326"/>
            <a:ext cx="2097540" cy="2043375"/>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9239" t="9888" r="13496" b="33633"/>
          <a:stretch/>
        </p:blipFill>
        <p:spPr>
          <a:xfrm>
            <a:off x="388121" y="176838"/>
            <a:ext cx="2462549" cy="2067663"/>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4089" t="9299" r="21600" b="6680"/>
          <a:stretch/>
        </p:blipFill>
        <p:spPr>
          <a:xfrm rot="5400000">
            <a:off x="7106861" y="337176"/>
            <a:ext cx="2062192" cy="174151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2850670" y="187572"/>
            <a:ext cx="2742572" cy="205692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9008716" y="171368"/>
            <a:ext cx="2749588" cy="2062191"/>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25132" t="5886" r="7614" b="12055"/>
          <a:stretch/>
        </p:blipFill>
        <p:spPr>
          <a:xfrm>
            <a:off x="5593242" y="187573"/>
            <a:ext cx="1685832" cy="2056928"/>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9875" t="14851" r="21985" b="20213"/>
          <a:stretch/>
        </p:blipFill>
        <p:spPr>
          <a:xfrm rot="5400000">
            <a:off x="219635" y="4606211"/>
            <a:ext cx="2044546" cy="1948435"/>
          </a:xfrm>
          <a:prstGeom prst="rect">
            <a:avLst/>
          </a:prstGeom>
        </p:spPr>
      </p:pic>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13246" t="16636" r="17298" b="6443"/>
          <a:stretch/>
        </p:blipFill>
        <p:spPr>
          <a:xfrm rot="10800000">
            <a:off x="5088567" y="4558153"/>
            <a:ext cx="2461447" cy="2044547"/>
          </a:xfrm>
          <a:prstGeom prst="rect">
            <a:avLst/>
          </a:prstGeom>
        </p:spPr>
      </p:pic>
      <p:pic>
        <p:nvPicPr>
          <p:cNvPr id="20" name="Picture 19"/>
          <p:cNvPicPr>
            <a:picLocks noChangeAspect="1"/>
          </p:cNvPicPr>
          <p:nvPr/>
        </p:nvPicPr>
        <p:blipFill rotWithShape="1">
          <a:blip r:embed="rId11" cstate="print">
            <a:extLst>
              <a:ext uri="{28A0092B-C50C-407E-A947-70E740481C1C}">
                <a14:useLocalDpi xmlns:a14="http://schemas.microsoft.com/office/drawing/2010/main" val="0"/>
              </a:ext>
            </a:extLst>
          </a:blip>
          <a:srcRect l="19574" t="10115" r="7119" b="4458"/>
          <a:stretch/>
        </p:blipFill>
        <p:spPr>
          <a:xfrm>
            <a:off x="7550014" y="4558153"/>
            <a:ext cx="2219218" cy="2044548"/>
          </a:xfrm>
          <a:prstGeom prst="rect">
            <a:avLst/>
          </a:prstGeom>
        </p:spPr>
      </p:pic>
    </p:spTree>
    <p:extLst>
      <p:ext uri="{BB962C8B-B14F-4D97-AF65-F5344CB8AC3E}">
        <p14:creationId xmlns:p14="http://schemas.microsoft.com/office/powerpoint/2010/main" val="105064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6128" y="0"/>
            <a:ext cx="12020764" cy="671289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175686" y="168469"/>
            <a:ext cx="2557349" cy="1323439"/>
          </a:xfrm>
          <a:prstGeom prst="rect">
            <a:avLst/>
          </a:prstGeom>
          <a:noFill/>
        </p:spPr>
        <p:txBody>
          <a:bodyPr wrap="square" rtlCol="0">
            <a:spAutoFit/>
          </a:bodyPr>
          <a:lstStyle/>
          <a:p>
            <a:r>
              <a:rPr lang="en-GB" sz="1600" b="1" dirty="0" smtClean="0">
                <a:solidFill>
                  <a:srgbClr val="0070C0"/>
                </a:solidFill>
              </a:rPr>
              <a:t>Using symbols </a:t>
            </a:r>
            <a:r>
              <a:rPr lang="en-GB" sz="1600" dirty="0" smtClean="0"/>
              <a:t>in everyday communication so that pupils understand that symbols and print have meaning.  </a:t>
            </a:r>
            <a:endParaRPr lang="en-GB" sz="1600" b="1" dirty="0" smtClean="0">
              <a:solidFill>
                <a:srgbClr val="FF000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4680" t="3688" r="7954" b="9972"/>
          <a:stretch/>
        </p:blipFill>
        <p:spPr>
          <a:xfrm>
            <a:off x="8665554" y="168469"/>
            <a:ext cx="3157118" cy="1981872"/>
          </a:xfrm>
          <a:prstGeom prst="rect">
            <a:avLst/>
          </a:prstGeom>
        </p:spPr>
      </p:pic>
      <p:sp>
        <p:nvSpPr>
          <p:cNvPr id="17" name="TextBox 16"/>
          <p:cNvSpPr txBox="1"/>
          <p:nvPr/>
        </p:nvSpPr>
        <p:spPr>
          <a:xfrm>
            <a:off x="253611" y="5573870"/>
            <a:ext cx="5656929" cy="1077218"/>
          </a:xfrm>
          <a:prstGeom prst="rect">
            <a:avLst/>
          </a:prstGeom>
          <a:noFill/>
        </p:spPr>
        <p:txBody>
          <a:bodyPr wrap="square" rtlCol="0">
            <a:spAutoFit/>
          </a:bodyPr>
          <a:lstStyle/>
          <a:p>
            <a:r>
              <a:rPr lang="en-US" sz="1600" b="1" dirty="0" smtClean="0">
                <a:solidFill>
                  <a:srgbClr val="0070C0"/>
                </a:solidFill>
              </a:rPr>
              <a:t>BSL signing</a:t>
            </a:r>
            <a:r>
              <a:rPr lang="en-US" sz="1600" dirty="0"/>
              <a:t>-</a:t>
            </a:r>
            <a:r>
              <a:rPr lang="en-US" sz="1600" dirty="0" smtClean="0"/>
              <a:t> </a:t>
            </a:r>
            <a:r>
              <a:rPr lang="en-GB" sz="1600" dirty="0" smtClean="0"/>
              <a:t>Your child will learn to sign the sound of each letter. This is called </a:t>
            </a:r>
            <a:r>
              <a:rPr lang="en-GB" sz="1600" b="1" dirty="0" smtClean="0"/>
              <a:t>visual phonic signing.  </a:t>
            </a:r>
            <a:r>
              <a:rPr lang="en-GB" sz="1600" dirty="0" smtClean="0"/>
              <a:t>With the help of Steph Woodley , a teacher here at Granta</a:t>
            </a:r>
            <a:r>
              <a:rPr lang="en-GB" sz="1600" dirty="0"/>
              <a:t>,</a:t>
            </a:r>
            <a:r>
              <a:rPr lang="en-GB" sz="1600" dirty="0" smtClean="0"/>
              <a:t> we have made a simple video that shows the BSL signs for each letter’s name and sound. </a:t>
            </a:r>
          </a:p>
        </p:txBody>
      </p:sp>
      <p:sp>
        <p:nvSpPr>
          <p:cNvPr id="18" name="TextBox 17"/>
          <p:cNvSpPr txBox="1"/>
          <p:nvPr/>
        </p:nvSpPr>
        <p:spPr>
          <a:xfrm>
            <a:off x="8630327" y="2225239"/>
            <a:ext cx="3376501" cy="2800767"/>
          </a:xfrm>
          <a:prstGeom prst="rect">
            <a:avLst/>
          </a:prstGeom>
          <a:noFill/>
        </p:spPr>
        <p:txBody>
          <a:bodyPr wrap="square" rtlCol="0">
            <a:spAutoFit/>
          </a:bodyPr>
          <a:lstStyle/>
          <a:p>
            <a:r>
              <a:rPr lang="en-GB" sz="1600" b="1" dirty="0" smtClean="0">
                <a:solidFill>
                  <a:srgbClr val="0070C0"/>
                </a:solidFill>
              </a:rPr>
              <a:t>Whole or Sight words </a:t>
            </a:r>
            <a:r>
              <a:rPr lang="en-GB" sz="1600" dirty="0" smtClean="0"/>
              <a:t>a</a:t>
            </a:r>
            <a:r>
              <a:rPr lang="en-GB" sz="1600" dirty="0" smtClean="0">
                <a:cs typeface="Arial" panose="020B0604020202020204" pitchFamily="34" charset="0"/>
              </a:rPr>
              <a:t>re words that your child might read without </a:t>
            </a:r>
            <a:r>
              <a:rPr lang="en-GB" sz="1600" dirty="0">
                <a:cs typeface="Arial" panose="020B0604020202020204" pitchFamily="34" charset="0"/>
              </a:rPr>
              <a:t>sounding them out </a:t>
            </a:r>
            <a:r>
              <a:rPr lang="en-GB" sz="1600" dirty="0" smtClean="0">
                <a:cs typeface="Arial" panose="020B0604020202020204" pitchFamily="34" charset="0"/>
              </a:rPr>
              <a:t>but by </a:t>
            </a:r>
            <a:r>
              <a:rPr lang="en-GB" sz="1600" dirty="0">
                <a:cs typeface="Arial" panose="020B0604020202020204" pitchFamily="34" charset="0"/>
              </a:rPr>
              <a:t>recognising </a:t>
            </a:r>
            <a:r>
              <a:rPr lang="en-GB" sz="1600" dirty="0" smtClean="0">
                <a:cs typeface="Arial" panose="020B0604020202020204" pitchFamily="34" charset="0"/>
              </a:rPr>
              <a:t>their shape </a:t>
            </a:r>
            <a:r>
              <a:rPr lang="en-GB" sz="1600" dirty="0">
                <a:cs typeface="Arial" panose="020B0604020202020204" pitchFamily="34" charset="0"/>
              </a:rPr>
              <a:t>or </a:t>
            </a:r>
            <a:r>
              <a:rPr lang="en-GB" sz="1600" dirty="0" smtClean="0">
                <a:cs typeface="Arial" panose="020B0604020202020204" pitchFamily="34" charset="0"/>
              </a:rPr>
              <a:t>pattern. </a:t>
            </a:r>
            <a:r>
              <a:rPr lang="en-GB" sz="1600" dirty="0" smtClean="0"/>
              <a:t>These </a:t>
            </a:r>
            <a:r>
              <a:rPr lang="en-GB" sz="1600" dirty="0"/>
              <a:t>might be words that are important to them such as their </a:t>
            </a:r>
            <a:r>
              <a:rPr lang="en-GB" sz="1600" dirty="0" smtClean="0"/>
              <a:t>name.</a:t>
            </a:r>
          </a:p>
          <a:p>
            <a:r>
              <a:rPr lang="en-GB" sz="1600" dirty="0" smtClean="0">
                <a:cs typeface="Arial" panose="020B0604020202020204" pitchFamily="34" charset="0"/>
              </a:rPr>
              <a:t>Sight </a:t>
            </a:r>
            <a:r>
              <a:rPr lang="en-GB" sz="1600" dirty="0">
                <a:cs typeface="Arial" panose="020B0604020202020204" pitchFamily="34" charset="0"/>
              </a:rPr>
              <a:t>word reading </a:t>
            </a:r>
            <a:r>
              <a:rPr lang="en-GB" sz="1600" dirty="0" smtClean="0">
                <a:cs typeface="Arial" panose="020B0604020202020204" pitchFamily="34" charset="0"/>
              </a:rPr>
              <a:t>is </a:t>
            </a:r>
            <a:r>
              <a:rPr lang="en-GB" sz="1600" dirty="0">
                <a:cs typeface="Arial" panose="020B0604020202020204" pitchFamily="34" charset="0"/>
              </a:rPr>
              <a:t>used alongside Phonics </a:t>
            </a:r>
            <a:r>
              <a:rPr lang="en-GB" sz="1600" dirty="0" smtClean="0">
                <a:cs typeface="Arial" panose="020B0604020202020204" pitchFamily="34" charset="0"/>
              </a:rPr>
              <a:t>especially </a:t>
            </a:r>
            <a:r>
              <a:rPr lang="en-GB" sz="1600" dirty="0">
                <a:cs typeface="Arial" panose="020B0604020202020204" pitchFamily="34" charset="0"/>
              </a:rPr>
              <a:t>with </a:t>
            </a:r>
            <a:r>
              <a:rPr lang="en-GB" sz="1600" dirty="0" smtClean="0">
                <a:cs typeface="Arial" panose="020B0604020202020204" pitchFamily="34" charset="0"/>
              </a:rPr>
              <a:t>tricky words such as ‘</a:t>
            </a:r>
            <a:r>
              <a:rPr lang="en-GB" sz="1600" i="1" dirty="0" smtClean="0">
                <a:cs typeface="Arial" panose="020B0604020202020204" pitchFamily="34" charset="0"/>
              </a:rPr>
              <a:t>the, to, you’ </a:t>
            </a:r>
            <a:r>
              <a:rPr lang="en-GB" sz="1600" dirty="0" smtClean="0">
                <a:cs typeface="Arial" panose="020B0604020202020204" pitchFamily="34" charset="0"/>
              </a:rPr>
              <a:t>which can’t be de-coded by blending the individual sounds together.</a:t>
            </a:r>
            <a:endParaRPr lang="en-GB" sz="1600" dirty="0">
              <a:cs typeface="Arial" panose="020B0604020202020204" pitchFamily="34"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r="18287" b="4114"/>
          <a:stretch/>
        </p:blipFill>
        <p:spPr>
          <a:xfrm>
            <a:off x="404571" y="168469"/>
            <a:ext cx="5186931" cy="4165897"/>
          </a:xfrm>
          <a:prstGeom prst="rect">
            <a:avLst/>
          </a:prstGeom>
        </p:spPr>
      </p:pic>
      <p:sp>
        <p:nvSpPr>
          <p:cNvPr id="20" name="TextBox 19"/>
          <p:cNvSpPr txBox="1"/>
          <p:nvPr/>
        </p:nvSpPr>
        <p:spPr>
          <a:xfrm>
            <a:off x="253611" y="4410441"/>
            <a:ext cx="5468440" cy="1077218"/>
          </a:xfrm>
          <a:prstGeom prst="rect">
            <a:avLst/>
          </a:prstGeom>
          <a:noFill/>
        </p:spPr>
        <p:txBody>
          <a:bodyPr wrap="square" rtlCol="0">
            <a:spAutoFit/>
          </a:bodyPr>
          <a:lstStyle/>
          <a:p>
            <a:r>
              <a:rPr lang="en-GB" sz="1600" b="1" dirty="0" smtClean="0">
                <a:solidFill>
                  <a:srgbClr val="0070C0"/>
                </a:solidFill>
                <a:cs typeface="Arial" panose="020B0604020202020204" pitchFamily="34" charset="0"/>
              </a:rPr>
              <a:t>Guided Reading </a:t>
            </a:r>
            <a:r>
              <a:rPr lang="en-GB" sz="1600" dirty="0" smtClean="0">
                <a:cs typeface="Arial" panose="020B0604020202020204" pitchFamily="34" charset="0"/>
              </a:rPr>
              <a:t>is when a small group of children read the same book. This gives an opportunity for pupils of a similar level to develop their confidence when reading aloud and to learn skills and reading strategies from each other. </a:t>
            </a:r>
            <a:endParaRPr lang="en-GB" sz="1600" b="1" dirty="0" smtClean="0">
              <a:solidFill>
                <a:srgbClr val="FF0000"/>
              </a:solidFill>
              <a:cs typeface="Arial" panose="020B0604020202020204" pitchFamily="34"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6534" t="22152" r="12889" b="4301"/>
          <a:stretch/>
        </p:blipFill>
        <p:spPr>
          <a:xfrm rot="5400000">
            <a:off x="5904505" y="1905454"/>
            <a:ext cx="2774309" cy="2159348"/>
          </a:xfrm>
          <a:prstGeom prst="rect">
            <a:avLst/>
          </a:prstGeom>
        </p:spPr>
      </p:pic>
      <p:pic>
        <p:nvPicPr>
          <p:cNvPr id="23" name="Picture 22"/>
          <p:cNvPicPr>
            <a:picLocks noChangeAspect="1"/>
          </p:cNvPicPr>
          <p:nvPr/>
        </p:nvPicPr>
        <p:blipFill rotWithShape="1">
          <a:blip r:embed="rId5"/>
          <a:srcRect l="15843" t="61352" r="72443" b="26560"/>
          <a:stretch/>
        </p:blipFill>
        <p:spPr>
          <a:xfrm>
            <a:off x="10313551" y="5759337"/>
            <a:ext cx="1107530" cy="621492"/>
          </a:xfrm>
          <a:prstGeom prst="rect">
            <a:avLst/>
          </a:prstGeom>
        </p:spPr>
      </p:pic>
      <p:pic>
        <p:nvPicPr>
          <p:cNvPr id="24" name="Picture 23"/>
          <p:cNvPicPr>
            <a:picLocks noChangeAspect="1"/>
          </p:cNvPicPr>
          <p:nvPr/>
        </p:nvPicPr>
        <p:blipFill rotWithShape="1">
          <a:blip r:embed="rId6"/>
          <a:srcRect l="41039" t="63108" r="42163" b="18501"/>
          <a:stretch/>
        </p:blipFill>
        <p:spPr>
          <a:xfrm>
            <a:off x="8625122" y="5079625"/>
            <a:ext cx="1093933" cy="651238"/>
          </a:xfrm>
          <a:prstGeom prst="rect">
            <a:avLst/>
          </a:prstGeom>
        </p:spPr>
      </p:pic>
      <p:pic>
        <p:nvPicPr>
          <p:cNvPr id="25" name="Picture 24"/>
          <p:cNvPicPr>
            <a:picLocks noChangeAspect="1"/>
          </p:cNvPicPr>
          <p:nvPr/>
        </p:nvPicPr>
        <p:blipFill rotWithShape="1">
          <a:blip r:embed="rId6"/>
          <a:srcRect l="41056" t="40787" r="42219" b="42249"/>
          <a:stretch/>
        </p:blipFill>
        <p:spPr>
          <a:xfrm>
            <a:off x="9766783" y="5100904"/>
            <a:ext cx="1103587" cy="608680"/>
          </a:xfrm>
          <a:prstGeom prst="rect">
            <a:avLst/>
          </a:prstGeom>
        </p:spPr>
      </p:pic>
      <p:pic>
        <p:nvPicPr>
          <p:cNvPr id="26" name="Picture 25"/>
          <p:cNvPicPr>
            <a:picLocks noChangeAspect="1"/>
          </p:cNvPicPr>
          <p:nvPr/>
        </p:nvPicPr>
        <p:blipFill rotWithShape="1">
          <a:blip r:embed="rId6"/>
          <a:srcRect l="41039" t="17338" r="41896" b="65260"/>
          <a:stretch/>
        </p:blipFill>
        <p:spPr>
          <a:xfrm>
            <a:off x="10917502" y="5100904"/>
            <a:ext cx="1152257" cy="638951"/>
          </a:xfrm>
          <a:prstGeom prst="rect">
            <a:avLst/>
          </a:prstGeom>
        </p:spPr>
      </p:pic>
      <p:pic>
        <p:nvPicPr>
          <p:cNvPr id="27" name="Picture 26"/>
          <p:cNvPicPr>
            <a:picLocks noChangeAspect="1"/>
          </p:cNvPicPr>
          <p:nvPr/>
        </p:nvPicPr>
        <p:blipFill rotWithShape="1">
          <a:blip r:embed="rId7"/>
          <a:srcRect l="41120" t="78974" r="42242" b="3111"/>
          <a:stretch/>
        </p:blipFill>
        <p:spPr>
          <a:xfrm>
            <a:off x="9154569" y="5706148"/>
            <a:ext cx="1110833" cy="650383"/>
          </a:xfrm>
          <a:prstGeom prst="rect">
            <a:avLst/>
          </a:prstGeom>
        </p:spPr>
      </p:pic>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l="38214" t="26517" r="20832" b="21048"/>
          <a:stretch/>
        </p:blipFill>
        <p:spPr>
          <a:xfrm>
            <a:off x="6190249" y="4478348"/>
            <a:ext cx="2160369" cy="1965786"/>
          </a:xfrm>
          <a:prstGeom prst="rect">
            <a:avLst/>
          </a:prstGeom>
        </p:spPr>
      </p:pic>
    </p:spTree>
    <p:extLst>
      <p:ext uri="{BB962C8B-B14F-4D97-AF65-F5344CB8AC3E}">
        <p14:creationId xmlns:p14="http://schemas.microsoft.com/office/powerpoint/2010/main" val="205418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1532</Words>
  <Application>Microsoft Office PowerPoint</Application>
  <PresentationFormat>Widescreen</PresentationFormat>
  <Paragraphs>79</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 Harris</dc:creator>
  <cp:lastModifiedBy>Cath Harris</cp:lastModifiedBy>
  <cp:revision>77</cp:revision>
  <cp:lastPrinted>2019-12-12T10:45:22Z</cp:lastPrinted>
  <dcterms:created xsi:type="dcterms:W3CDTF">2019-02-25T18:01:36Z</dcterms:created>
  <dcterms:modified xsi:type="dcterms:W3CDTF">2020-06-22T15:13:37Z</dcterms:modified>
</cp:coreProperties>
</file>